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4452" r:id="rId3"/>
  </p:sldMasterIdLst>
  <p:notesMasterIdLst>
    <p:notesMasterId r:id="rId35"/>
  </p:notesMasterIdLst>
  <p:handoutMasterIdLst>
    <p:handoutMasterId r:id="rId36"/>
  </p:handoutMasterIdLst>
  <p:sldIdLst>
    <p:sldId id="311" r:id="rId4"/>
    <p:sldId id="543" r:id="rId5"/>
    <p:sldId id="550" r:id="rId6"/>
    <p:sldId id="544" r:id="rId7"/>
    <p:sldId id="565" r:id="rId8"/>
    <p:sldId id="549" r:id="rId9"/>
    <p:sldId id="580" r:id="rId10"/>
    <p:sldId id="545" r:id="rId11"/>
    <p:sldId id="548" r:id="rId12"/>
    <p:sldId id="573" r:id="rId13"/>
    <p:sldId id="578" r:id="rId14"/>
    <p:sldId id="579" r:id="rId15"/>
    <p:sldId id="577" r:id="rId16"/>
    <p:sldId id="576" r:id="rId17"/>
    <p:sldId id="581" r:id="rId18"/>
    <p:sldId id="553" r:id="rId19"/>
    <p:sldId id="552" r:id="rId20"/>
    <p:sldId id="556" r:id="rId21"/>
    <p:sldId id="572" r:id="rId22"/>
    <p:sldId id="554" r:id="rId23"/>
    <p:sldId id="558" r:id="rId24"/>
    <p:sldId id="557" r:id="rId25"/>
    <p:sldId id="559" r:id="rId26"/>
    <p:sldId id="560" r:id="rId27"/>
    <p:sldId id="561" r:id="rId28"/>
    <p:sldId id="562" r:id="rId29"/>
    <p:sldId id="568" r:id="rId30"/>
    <p:sldId id="569" r:id="rId31"/>
    <p:sldId id="564" r:id="rId32"/>
    <p:sldId id="582" r:id="rId33"/>
    <p:sldId id="555" r:id="rId34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A05"/>
    <a:srgbClr val="99CCFF"/>
    <a:srgbClr val="CCFFFF"/>
    <a:srgbClr val="FFFF00"/>
    <a:srgbClr val="99FF33"/>
    <a:srgbClr val="38644A"/>
    <a:srgbClr val="FF9933"/>
    <a:srgbClr val="00FFFF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21" y="-43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44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8EC19-CD84-40B2-98D4-B52C919A3E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B862A7-EFDB-4C22-A6D3-6CC23E3AEF84}">
      <dgm:prSet phldrT="[文字]" custT="1"/>
      <dgm:spPr/>
      <dgm:t>
        <a:bodyPr/>
        <a:lstStyle/>
        <a:p>
          <a:r>
            <a:rPr lang="zh-TW" altLang="en-US" sz="3600" dirty="0" smtClean="0">
              <a:latin typeface="+mj-ea"/>
              <a:ea typeface="+mj-ea"/>
            </a:rPr>
            <a:t>選課選組與</a:t>
          </a:r>
          <a:endParaRPr lang="en-US" altLang="zh-TW" sz="3600" dirty="0" smtClean="0">
            <a:latin typeface="+mj-ea"/>
            <a:ea typeface="+mj-ea"/>
          </a:endParaRPr>
        </a:p>
        <a:p>
          <a:r>
            <a:rPr lang="zh-TW" altLang="en-US" sz="3600" dirty="0" smtClean="0">
              <a:latin typeface="+mj-ea"/>
              <a:ea typeface="+mj-ea"/>
            </a:rPr>
            <a:t>升學</a:t>
          </a:r>
          <a:r>
            <a:rPr lang="zh-TW" altLang="en-US" sz="3600" dirty="0" smtClean="0">
              <a:latin typeface="+mj-ea"/>
              <a:ea typeface="+mj-ea"/>
            </a:rPr>
            <a:t>的關係</a:t>
          </a:r>
          <a:endParaRPr lang="zh-TW" altLang="en-US" sz="3600" dirty="0">
            <a:latin typeface="+mj-ea"/>
            <a:ea typeface="+mj-ea"/>
          </a:endParaRPr>
        </a:p>
      </dgm:t>
    </dgm:pt>
    <dgm:pt modelId="{370727DB-A2ED-4EEF-9BC2-35DBA04C392A}" type="parTrans" cxnId="{20691DDB-EC65-4F2A-AC65-9C441CFED00E}">
      <dgm:prSet/>
      <dgm:spPr/>
      <dgm:t>
        <a:bodyPr/>
        <a:lstStyle/>
        <a:p>
          <a:endParaRPr lang="zh-TW" altLang="en-US"/>
        </a:p>
      </dgm:t>
    </dgm:pt>
    <dgm:pt modelId="{4F3A985B-A835-4EE6-9ECC-BB42A250288C}" type="sibTrans" cxnId="{20691DDB-EC65-4F2A-AC65-9C441CFED00E}">
      <dgm:prSet/>
      <dgm:spPr/>
      <dgm:t>
        <a:bodyPr/>
        <a:lstStyle/>
        <a:p>
          <a:endParaRPr lang="zh-TW" altLang="en-US"/>
        </a:p>
      </dgm:t>
    </dgm:pt>
    <dgm:pt modelId="{0ECC6B3A-D75E-42F7-ACB1-F34E14A2073B}">
      <dgm:prSet phldrT="[文字]" custT="1"/>
      <dgm:spPr/>
      <dgm:t>
        <a:bodyPr/>
        <a:lstStyle/>
        <a:p>
          <a:pPr algn="ctr"/>
          <a:r>
            <a:rPr lang="zh-TW" altLang="en-US" sz="3600" dirty="0" smtClean="0">
              <a:latin typeface="+mj-ea"/>
              <a:ea typeface="+mj-ea"/>
            </a:rPr>
            <a:t>升學制度</a:t>
          </a:r>
          <a:endParaRPr lang="zh-TW" altLang="en-US" sz="3600" dirty="0">
            <a:latin typeface="+mj-ea"/>
            <a:ea typeface="+mj-ea"/>
          </a:endParaRPr>
        </a:p>
      </dgm:t>
    </dgm:pt>
    <dgm:pt modelId="{585B6A5E-D2EC-4689-809D-A55FEAD318D1}" type="parTrans" cxnId="{2FD39C49-7DA4-4A15-9E6F-1491561F251D}">
      <dgm:prSet/>
      <dgm:spPr/>
      <dgm:t>
        <a:bodyPr/>
        <a:lstStyle/>
        <a:p>
          <a:endParaRPr lang="zh-TW" altLang="en-US"/>
        </a:p>
      </dgm:t>
    </dgm:pt>
    <dgm:pt modelId="{D3D90147-A996-41C0-85A2-B1022465296E}" type="sibTrans" cxnId="{2FD39C49-7DA4-4A15-9E6F-1491561F251D}">
      <dgm:prSet/>
      <dgm:spPr/>
      <dgm:t>
        <a:bodyPr/>
        <a:lstStyle/>
        <a:p>
          <a:endParaRPr lang="zh-TW" altLang="en-US"/>
        </a:p>
      </dgm:t>
    </dgm:pt>
    <dgm:pt modelId="{CC680376-12C4-44A7-AABB-D73E05A52C8E}">
      <dgm:prSet phldrT="[文字]" custT="1"/>
      <dgm:spPr/>
      <dgm:t>
        <a:bodyPr/>
        <a:lstStyle/>
        <a:p>
          <a:r>
            <a:rPr lang="zh-TW" altLang="en-US" sz="3600" dirty="0" smtClean="0">
              <a:latin typeface="+mj-ea"/>
              <a:ea typeface="+mj-ea"/>
            </a:rPr>
            <a:t>如何選組</a:t>
          </a:r>
          <a:endParaRPr lang="zh-TW" altLang="en-US" sz="3600" dirty="0">
            <a:latin typeface="+mj-ea"/>
            <a:ea typeface="+mj-ea"/>
          </a:endParaRPr>
        </a:p>
      </dgm:t>
    </dgm:pt>
    <dgm:pt modelId="{C2E23F46-18E9-4BC8-9DAB-7D209CF0504B}" type="parTrans" cxnId="{4EE855CE-6AAF-45EB-8E92-E9C4570A67F7}">
      <dgm:prSet/>
      <dgm:spPr/>
      <dgm:t>
        <a:bodyPr/>
        <a:lstStyle/>
        <a:p>
          <a:endParaRPr lang="zh-TW" altLang="en-US"/>
        </a:p>
      </dgm:t>
    </dgm:pt>
    <dgm:pt modelId="{F3C5CAFF-1957-4674-9D5B-E42810A46FD9}" type="sibTrans" cxnId="{4EE855CE-6AAF-45EB-8E92-E9C4570A67F7}">
      <dgm:prSet/>
      <dgm:spPr/>
      <dgm:t>
        <a:bodyPr/>
        <a:lstStyle/>
        <a:p>
          <a:endParaRPr lang="zh-TW" altLang="en-US"/>
        </a:p>
      </dgm:t>
    </dgm:pt>
    <dgm:pt modelId="{70070FEC-2792-4110-A030-FD82196AD2A0}">
      <dgm:prSet phldrT="[文字]" custT="1"/>
      <dgm:spPr/>
      <dgm:t>
        <a:bodyPr/>
        <a:lstStyle/>
        <a:p>
          <a:pPr algn="ctr"/>
          <a:r>
            <a:rPr lang="zh-TW" altLang="en-US" sz="3600" dirty="0" smtClean="0">
              <a:latin typeface="+mj-ea"/>
              <a:ea typeface="+mj-ea"/>
            </a:rPr>
            <a:t>測驗成績</a:t>
          </a:r>
          <a:endParaRPr lang="zh-TW" altLang="en-US" sz="3600" dirty="0">
            <a:latin typeface="+mj-ea"/>
            <a:ea typeface="+mj-ea"/>
          </a:endParaRPr>
        </a:p>
      </dgm:t>
    </dgm:pt>
    <dgm:pt modelId="{58612129-6317-4E30-9CD1-8EE7C191B2D3}" type="parTrans" cxnId="{ACB050A2-8C07-47CA-A45A-868E2D876BCF}">
      <dgm:prSet/>
      <dgm:spPr/>
      <dgm:t>
        <a:bodyPr/>
        <a:lstStyle/>
        <a:p>
          <a:endParaRPr lang="zh-TW" altLang="en-US"/>
        </a:p>
      </dgm:t>
    </dgm:pt>
    <dgm:pt modelId="{DC6993D3-FCFD-4832-A03C-DCF37183CB11}" type="sibTrans" cxnId="{ACB050A2-8C07-47CA-A45A-868E2D876BCF}">
      <dgm:prSet/>
      <dgm:spPr/>
      <dgm:t>
        <a:bodyPr/>
        <a:lstStyle/>
        <a:p>
          <a:endParaRPr lang="zh-TW" altLang="en-US"/>
        </a:p>
      </dgm:t>
    </dgm:pt>
    <dgm:pt modelId="{2B26C381-34EC-48F5-BD7F-0675CCB09030}">
      <dgm:prSet phldrT="[文字]" custT="1"/>
      <dgm:spPr/>
      <dgm:t>
        <a:bodyPr/>
        <a:lstStyle/>
        <a:p>
          <a:pPr algn="ctr"/>
          <a:r>
            <a:rPr lang="zh-TW" altLang="en-US" sz="3600" dirty="0" smtClean="0">
              <a:latin typeface="+mj-ea"/>
              <a:ea typeface="+mj-ea"/>
            </a:rPr>
            <a:t>科系了解</a:t>
          </a:r>
          <a:endParaRPr lang="zh-TW" altLang="en-US" sz="3600" dirty="0">
            <a:latin typeface="+mj-ea"/>
            <a:ea typeface="+mj-ea"/>
          </a:endParaRPr>
        </a:p>
      </dgm:t>
    </dgm:pt>
    <dgm:pt modelId="{95456227-3713-4F9F-AB7B-CECA626540C5}" type="parTrans" cxnId="{687F057F-9385-42C5-8549-4F2637301C7B}">
      <dgm:prSet/>
      <dgm:spPr/>
      <dgm:t>
        <a:bodyPr/>
        <a:lstStyle/>
        <a:p>
          <a:endParaRPr lang="zh-TW" altLang="en-US"/>
        </a:p>
      </dgm:t>
    </dgm:pt>
    <dgm:pt modelId="{5F2B94AD-21DE-4CF0-B2E1-A456C7B7CCB9}" type="sibTrans" cxnId="{687F057F-9385-42C5-8549-4F2637301C7B}">
      <dgm:prSet/>
      <dgm:spPr/>
      <dgm:t>
        <a:bodyPr/>
        <a:lstStyle/>
        <a:p>
          <a:endParaRPr lang="zh-TW" altLang="en-US"/>
        </a:p>
      </dgm:t>
    </dgm:pt>
    <dgm:pt modelId="{D678B166-9169-4611-A03B-51B9E4546EF6}">
      <dgm:prSet phldrT="[文字]" custT="1"/>
      <dgm:spPr/>
      <dgm:t>
        <a:bodyPr/>
        <a:lstStyle/>
        <a:p>
          <a:pPr algn="ctr"/>
          <a:r>
            <a:rPr lang="zh-TW" altLang="en-US" sz="3600" dirty="0" smtClean="0">
              <a:latin typeface="+mj-ea"/>
              <a:ea typeface="+mj-ea"/>
            </a:rPr>
            <a:t>資料分析</a:t>
          </a:r>
          <a:endParaRPr lang="zh-TW" altLang="en-US" sz="3600" dirty="0">
            <a:latin typeface="+mj-ea"/>
            <a:ea typeface="+mj-ea"/>
          </a:endParaRPr>
        </a:p>
      </dgm:t>
    </dgm:pt>
    <dgm:pt modelId="{30A854EF-774A-4843-A988-02F94BF6774B}" type="parTrans" cxnId="{DE7ABC68-0737-4E64-8BA7-FB7B7667735A}">
      <dgm:prSet/>
      <dgm:spPr/>
      <dgm:t>
        <a:bodyPr/>
        <a:lstStyle/>
        <a:p>
          <a:endParaRPr lang="zh-TW" altLang="en-US"/>
        </a:p>
      </dgm:t>
    </dgm:pt>
    <dgm:pt modelId="{62996E1C-DF82-4D7A-9DA0-B68972E6B59B}" type="sibTrans" cxnId="{DE7ABC68-0737-4E64-8BA7-FB7B7667735A}">
      <dgm:prSet/>
      <dgm:spPr/>
      <dgm:t>
        <a:bodyPr/>
        <a:lstStyle/>
        <a:p>
          <a:endParaRPr lang="zh-TW" altLang="en-US"/>
        </a:p>
      </dgm:t>
    </dgm:pt>
    <dgm:pt modelId="{49ED3E04-979B-4072-B155-FFE188D8216B}" type="pres">
      <dgm:prSet presAssocID="{C8C8EC19-CD84-40B2-98D4-B52C919A3E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8449B76-07FD-4513-B38C-4A3D92F2A3EA}" type="pres">
      <dgm:prSet presAssocID="{B3B862A7-EFDB-4C22-A6D3-6CC23E3AEF84}" presName="linNode" presStyleCnt="0"/>
      <dgm:spPr/>
    </dgm:pt>
    <dgm:pt modelId="{F4A28C01-ACB8-4B3D-9279-07F74315C38F}" type="pres">
      <dgm:prSet presAssocID="{B3B862A7-EFDB-4C22-A6D3-6CC23E3AEF8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1B0780-3606-4670-BE0D-F44E742B8BA2}" type="pres">
      <dgm:prSet presAssocID="{B3B862A7-EFDB-4C22-A6D3-6CC23E3AEF84}" presName="childShp" presStyleLbl="bgAccFollowNode1" presStyleIdx="0" presStyleCnt="2" custLinFactNeighborX="25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5DE203-DB82-4DD0-87A0-075728B72799}" type="pres">
      <dgm:prSet presAssocID="{4F3A985B-A835-4EE6-9ECC-BB42A250288C}" presName="spacing" presStyleCnt="0"/>
      <dgm:spPr/>
    </dgm:pt>
    <dgm:pt modelId="{A424C2B2-9F26-4C14-82D9-81818556DA4D}" type="pres">
      <dgm:prSet presAssocID="{CC680376-12C4-44A7-AABB-D73E05A52C8E}" presName="linNode" presStyleCnt="0"/>
      <dgm:spPr/>
    </dgm:pt>
    <dgm:pt modelId="{90787FDE-61DD-4183-A577-31F2325C9D7A}" type="pres">
      <dgm:prSet presAssocID="{CC680376-12C4-44A7-AABB-D73E05A52C8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948D98-69D8-4C2C-924F-D38132E9FF99}" type="pres">
      <dgm:prSet presAssocID="{CC680376-12C4-44A7-AABB-D73E05A52C8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BDD79D-EDA1-4E3C-9D83-C001FCA7F7DC}" type="presOf" srcId="{D678B166-9169-4611-A03B-51B9E4546EF6}" destId="{C41B0780-3606-4670-BE0D-F44E742B8BA2}" srcOrd="0" destOrd="1" presId="urn:microsoft.com/office/officeart/2005/8/layout/vList6"/>
    <dgm:cxn modelId="{2FD39C49-7DA4-4A15-9E6F-1491561F251D}" srcId="{B3B862A7-EFDB-4C22-A6D3-6CC23E3AEF84}" destId="{0ECC6B3A-D75E-42F7-ACB1-F34E14A2073B}" srcOrd="0" destOrd="0" parTransId="{585B6A5E-D2EC-4689-809D-A55FEAD318D1}" sibTransId="{D3D90147-A996-41C0-85A2-B1022465296E}"/>
    <dgm:cxn modelId="{ACB050A2-8C07-47CA-A45A-868E2D876BCF}" srcId="{CC680376-12C4-44A7-AABB-D73E05A52C8E}" destId="{70070FEC-2792-4110-A030-FD82196AD2A0}" srcOrd="0" destOrd="0" parTransId="{58612129-6317-4E30-9CD1-8EE7C191B2D3}" sibTransId="{DC6993D3-FCFD-4832-A03C-DCF37183CB11}"/>
    <dgm:cxn modelId="{7718F3F3-F03E-4502-9E05-B2A870200AAB}" type="presOf" srcId="{0ECC6B3A-D75E-42F7-ACB1-F34E14A2073B}" destId="{C41B0780-3606-4670-BE0D-F44E742B8BA2}" srcOrd="0" destOrd="0" presId="urn:microsoft.com/office/officeart/2005/8/layout/vList6"/>
    <dgm:cxn modelId="{4EE855CE-6AAF-45EB-8E92-E9C4570A67F7}" srcId="{C8C8EC19-CD84-40B2-98D4-B52C919A3E5F}" destId="{CC680376-12C4-44A7-AABB-D73E05A52C8E}" srcOrd="1" destOrd="0" parTransId="{C2E23F46-18E9-4BC8-9DAB-7D209CF0504B}" sibTransId="{F3C5CAFF-1957-4674-9D5B-E42810A46FD9}"/>
    <dgm:cxn modelId="{DE7ABC68-0737-4E64-8BA7-FB7B7667735A}" srcId="{B3B862A7-EFDB-4C22-A6D3-6CC23E3AEF84}" destId="{D678B166-9169-4611-A03B-51B9E4546EF6}" srcOrd="1" destOrd="0" parTransId="{30A854EF-774A-4843-A988-02F94BF6774B}" sibTransId="{62996E1C-DF82-4D7A-9DA0-B68972E6B59B}"/>
    <dgm:cxn modelId="{D7977D3F-FB02-48E5-992F-BA13C6D37F9F}" type="presOf" srcId="{70070FEC-2792-4110-A030-FD82196AD2A0}" destId="{B8948D98-69D8-4C2C-924F-D38132E9FF99}" srcOrd="0" destOrd="0" presId="urn:microsoft.com/office/officeart/2005/8/layout/vList6"/>
    <dgm:cxn modelId="{8E0C6237-36A6-4BA0-80AB-25F0186CB3B0}" type="presOf" srcId="{2B26C381-34EC-48F5-BD7F-0675CCB09030}" destId="{B8948D98-69D8-4C2C-924F-D38132E9FF99}" srcOrd="0" destOrd="1" presId="urn:microsoft.com/office/officeart/2005/8/layout/vList6"/>
    <dgm:cxn modelId="{3ACCEECA-D385-4EF2-8A70-7E6DE5AD5F2D}" type="presOf" srcId="{CC680376-12C4-44A7-AABB-D73E05A52C8E}" destId="{90787FDE-61DD-4183-A577-31F2325C9D7A}" srcOrd="0" destOrd="0" presId="urn:microsoft.com/office/officeart/2005/8/layout/vList6"/>
    <dgm:cxn modelId="{DA6622F3-C809-44F4-BE93-5623EE950C2F}" type="presOf" srcId="{B3B862A7-EFDB-4C22-A6D3-6CC23E3AEF84}" destId="{F4A28C01-ACB8-4B3D-9279-07F74315C38F}" srcOrd="0" destOrd="0" presId="urn:microsoft.com/office/officeart/2005/8/layout/vList6"/>
    <dgm:cxn modelId="{D81BF893-9038-486B-ADA2-22AFC2FBA60B}" type="presOf" srcId="{C8C8EC19-CD84-40B2-98D4-B52C919A3E5F}" destId="{49ED3E04-979B-4072-B155-FFE188D8216B}" srcOrd="0" destOrd="0" presId="urn:microsoft.com/office/officeart/2005/8/layout/vList6"/>
    <dgm:cxn modelId="{687F057F-9385-42C5-8549-4F2637301C7B}" srcId="{CC680376-12C4-44A7-AABB-D73E05A52C8E}" destId="{2B26C381-34EC-48F5-BD7F-0675CCB09030}" srcOrd="1" destOrd="0" parTransId="{95456227-3713-4F9F-AB7B-CECA626540C5}" sibTransId="{5F2B94AD-21DE-4CF0-B2E1-A456C7B7CCB9}"/>
    <dgm:cxn modelId="{20691DDB-EC65-4F2A-AC65-9C441CFED00E}" srcId="{C8C8EC19-CD84-40B2-98D4-B52C919A3E5F}" destId="{B3B862A7-EFDB-4C22-A6D3-6CC23E3AEF84}" srcOrd="0" destOrd="0" parTransId="{370727DB-A2ED-4EEF-9BC2-35DBA04C392A}" sibTransId="{4F3A985B-A835-4EE6-9ECC-BB42A250288C}"/>
    <dgm:cxn modelId="{017E050E-BA57-43CB-8CA5-56A91396ED5C}" type="presParOf" srcId="{49ED3E04-979B-4072-B155-FFE188D8216B}" destId="{78449B76-07FD-4513-B38C-4A3D92F2A3EA}" srcOrd="0" destOrd="0" presId="urn:microsoft.com/office/officeart/2005/8/layout/vList6"/>
    <dgm:cxn modelId="{5C00636A-A296-4F3C-AB16-2D117D5BF595}" type="presParOf" srcId="{78449B76-07FD-4513-B38C-4A3D92F2A3EA}" destId="{F4A28C01-ACB8-4B3D-9279-07F74315C38F}" srcOrd="0" destOrd="0" presId="urn:microsoft.com/office/officeart/2005/8/layout/vList6"/>
    <dgm:cxn modelId="{1DCA826A-029D-4C4C-B13D-47681AF2118C}" type="presParOf" srcId="{78449B76-07FD-4513-B38C-4A3D92F2A3EA}" destId="{C41B0780-3606-4670-BE0D-F44E742B8BA2}" srcOrd="1" destOrd="0" presId="urn:microsoft.com/office/officeart/2005/8/layout/vList6"/>
    <dgm:cxn modelId="{91E3A540-E882-426D-92DE-3535949B5560}" type="presParOf" srcId="{49ED3E04-979B-4072-B155-FFE188D8216B}" destId="{B75DE203-DB82-4DD0-87A0-075728B72799}" srcOrd="1" destOrd="0" presId="urn:microsoft.com/office/officeart/2005/8/layout/vList6"/>
    <dgm:cxn modelId="{D7CA81F7-15B7-4781-8D7F-0BC7AC5F2F92}" type="presParOf" srcId="{49ED3E04-979B-4072-B155-FFE188D8216B}" destId="{A424C2B2-9F26-4C14-82D9-81818556DA4D}" srcOrd="2" destOrd="0" presId="urn:microsoft.com/office/officeart/2005/8/layout/vList6"/>
    <dgm:cxn modelId="{0A6F971C-8275-4B60-AB17-83EA50E9C73D}" type="presParOf" srcId="{A424C2B2-9F26-4C14-82D9-81818556DA4D}" destId="{90787FDE-61DD-4183-A577-31F2325C9D7A}" srcOrd="0" destOrd="0" presId="urn:microsoft.com/office/officeart/2005/8/layout/vList6"/>
    <dgm:cxn modelId="{EE67D23B-8407-4BD2-A8D9-C0142E1D850C}" type="presParOf" srcId="{A424C2B2-9F26-4C14-82D9-81818556DA4D}" destId="{B8948D98-69D8-4C2C-924F-D38132E9FF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461C85-6C0A-4C0E-8CF6-B9EAF58AB5B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72E5C7D-7B3D-4EBA-BA2C-4B6102586E47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</a:rPr>
            <a:t>學校成績</a:t>
          </a:r>
          <a:endParaRPr lang="zh-TW" altLang="en-US" sz="2400" b="1" dirty="0">
            <a:latin typeface="+mj-ea"/>
            <a:ea typeface="+mj-ea"/>
          </a:endParaRPr>
        </a:p>
      </dgm:t>
    </dgm:pt>
    <dgm:pt modelId="{D895FDCA-FE8D-43F5-8BCA-54E3E2CF0C2E}" type="parTrans" cxnId="{B2B984B7-C65E-49DC-9CA1-CE2091C905D5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7C8A0227-6AF1-4548-B906-B92CBDAC9FE1}" type="sibTrans" cxnId="{B2B984B7-C65E-49DC-9CA1-CE2091C905D5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E6E661C2-973C-473A-9A61-409768FC9D4A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</a:rPr>
            <a:t>特定範圍的學習成果</a:t>
          </a:r>
          <a:endParaRPr lang="zh-TW" altLang="en-US" sz="2400" b="1" dirty="0">
            <a:latin typeface="+mj-ea"/>
            <a:ea typeface="+mj-ea"/>
          </a:endParaRPr>
        </a:p>
      </dgm:t>
    </dgm:pt>
    <dgm:pt modelId="{B29A39FD-5A1D-4290-9732-2CEAB0D3DCB7}" type="parTrans" cxnId="{1DD75053-DADF-49F4-9265-950723F70BDD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821E7F04-6DF9-4E13-B23A-B3E3497EBFF2}" type="sibTrans" cxnId="{1DD75053-DADF-49F4-9265-950723F70BDD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BBA86450-3A00-4D49-BEFF-2F3F25920B43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</a:rPr>
            <a:t>性向測驗</a:t>
          </a:r>
          <a:endParaRPr lang="zh-TW" altLang="en-US" sz="2400" b="1" dirty="0">
            <a:latin typeface="+mj-ea"/>
            <a:ea typeface="+mj-ea"/>
          </a:endParaRPr>
        </a:p>
      </dgm:t>
    </dgm:pt>
    <dgm:pt modelId="{1F1C51D3-FF33-4789-BF6B-665F2D4DA36B}" type="parTrans" cxnId="{2B326288-3B78-4803-AA77-6E1B70C9C54D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8E534928-0990-4DE6-A944-949198B46D30}" type="sibTrans" cxnId="{2B326288-3B78-4803-AA77-6E1B70C9C54D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CEE53F18-FA5C-4DC7-9A02-BDF91F3007D5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</a:rPr>
            <a:t>學習知識的潛能</a:t>
          </a:r>
          <a:endParaRPr lang="zh-TW" altLang="en-US" sz="2400" b="1" dirty="0">
            <a:latin typeface="+mj-ea"/>
            <a:ea typeface="+mj-ea"/>
          </a:endParaRPr>
        </a:p>
      </dgm:t>
    </dgm:pt>
    <dgm:pt modelId="{900162C8-6503-4A36-82F1-3D94BE7291A7}" type="parTrans" cxnId="{9A396DEF-3FB1-4C5B-9303-C50EA4F2B894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4D4F1064-CF42-49ED-A35C-F92815611786}" type="sibTrans" cxnId="{9A396DEF-3FB1-4C5B-9303-C50EA4F2B894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9E4A0357-078B-43DD-882D-356D85859A7B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</a:rPr>
            <a:t>預測未來工作表現</a:t>
          </a:r>
          <a:endParaRPr lang="zh-TW" altLang="en-US" sz="2400" b="1" dirty="0">
            <a:latin typeface="+mj-ea"/>
            <a:ea typeface="+mj-ea"/>
          </a:endParaRPr>
        </a:p>
      </dgm:t>
    </dgm:pt>
    <dgm:pt modelId="{71B0DC7F-929F-403C-88A8-B4D9F4E36C1D}" type="parTrans" cxnId="{CF1F1940-05C3-478C-B60B-5BCD59821A0B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FAF59328-62B4-4AF2-981E-AEFFA4FBBF12}" type="sibTrans" cxnId="{CF1F1940-05C3-478C-B60B-5BCD59821A0B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2A68116A-2A30-4F9F-96A9-22593085CF05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</a:rPr>
            <a:t>興趣測驗</a:t>
          </a:r>
          <a:endParaRPr lang="zh-TW" altLang="en-US" sz="2400" b="1" dirty="0">
            <a:latin typeface="+mj-ea"/>
            <a:ea typeface="+mj-ea"/>
          </a:endParaRPr>
        </a:p>
      </dgm:t>
    </dgm:pt>
    <dgm:pt modelId="{57230DB3-12DF-4C45-9E6E-493A179D4739}" type="parTrans" cxnId="{2EB89871-E775-4756-BD6D-7782817323FD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A84E4D08-1C90-4995-829E-A034881DD9C0}" type="sibTrans" cxnId="{2EB89871-E775-4756-BD6D-7782817323FD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18B3B88B-5496-4DDE-B2B8-E5173C6A21DB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</a:rPr>
            <a:t>喜歡做的事情類型</a:t>
          </a:r>
          <a:endParaRPr lang="zh-TW" altLang="en-US" sz="2400" b="1" dirty="0">
            <a:latin typeface="+mj-ea"/>
            <a:ea typeface="+mj-ea"/>
          </a:endParaRPr>
        </a:p>
      </dgm:t>
    </dgm:pt>
    <dgm:pt modelId="{D4BEE712-92D2-46A5-BDB0-7405AF5E051A}" type="parTrans" cxnId="{A7659BF6-0036-4281-AB0D-5A5608AC97CE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30C3A659-FC34-4EDA-AC47-17D5A0F3504B}" type="sibTrans" cxnId="{A7659BF6-0036-4281-AB0D-5A5608AC97CE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70078CD2-0B68-4B8C-9C87-493FCCFA8665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</a:rPr>
            <a:t>預測未來工作意願</a:t>
          </a:r>
          <a:endParaRPr lang="zh-TW" altLang="en-US" sz="2400" b="1" dirty="0">
            <a:latin typeface="+mj-ea"/>
            <a:ea typeface="+mj-ea"/>
          </a:endParaRPr>
        </a:p>
      </dgm:t>
    </dgm:pt>
    <dgm:pt modelId="{1286669A-5DC5-419B-8B30-9DEBB2A4417D}" type="parTrans" cxnId="{3BCAF53F-CE9A-4282-BA9A-B4AFAD358ACA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09420514-AEBA-4C55-9783-B4614066C069}" type="sibTrans" cxnId="{3BCAF53F-CE9A-4282-BA9A-B4AFAD358ACA}">
      <dgm:prSet/>
      <dgm:spPr/>
      <dgm:t>
        <a:bodyPr/>
        <a:lstStyle/>
        <a:p>
          <a:endParaRPr lang="zh-TW" altLang="en-US" sz="2400" b="1">
            <a:latin typeface="+mj-ea"/>
            <a:ea typeface="+mj-ea"/>
          </a:endParaRPr>
        </a:p>
      </dgm:t>
    </dgm:pt>
    <dgm:pt modelId="{FDE2135B-6F03-46AA-9E5A-5FFB741221AD}" type="pres">
      <dgm:prSet presAssocID="{CD461C85-6C0A-4C0E-8CF6-B9EAF58AB5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9D42B9-F872-4C4F-9F62-5C33E7766D4D}" type="pres">
      <dgm:prSet presAssocID="{D72E5C7D-7B3D-4EBA-BA2C-4B6102586E47}" presName="composite" presStyleCnt="0"/>
      <dgm:spPr/>
    </dgm:pt>
    <dgm:pt modelId="{D60229C3-DBED-4629-B387-E798503CBB03}" type="pres">
      <dgm:prSet presAssocID="{D72E5C7D-7B3D-4EBA-BA2C-4B6102586E4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D5128B-863E-4DBD-9569-57D956BE021D}" type="pres">
      <dgm:prSet presAssocID="{D72E5C7D-7B3D-4EBA-BA2C-4B6102586E4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BF0E4C-CCE6-453E-9395-8F6F78C87E51}" type="pres">
      <dgm:prSet presAssocID="{7C8A0227-6AF1-4548-B906-B92CBDAC9FE1}" presName="space" presStyleCnt="0"/>
      <dgm:spPr/>
    </dgm:pt>
    <dgm:pt modelId="{28DA5318-4D5F-4FA9-8E82-CA8CC96CA256}" type="pres">
      <dgm:prSet presAssocID="{BBA86450-3A00-4D49-BEFF-2F3F25920B43}" presName="composite" presStyleCnt="0"/>
      <dgm:spPr/>
    </dgm:pt>
    <dgm:pt modelId="{89D53EB2-481E-4F93-8DF5-ABC86633EEAC}" type="pres">
      <dgm:prSet presAssocID="{BBA86450-3A00-4D49-BEFF-2F3F25920B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FCD9EC-B77C-463B-A90F-668DF7D510D4}" type="pres">
      <dgm:prSet presAssocID="{BBA86450-3A00-4D49-BEFF-2F3F25920B4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95246B-CDDF-4462-AE6A-7F9F7CEFC386}" type="pres">
      <dgm:prSet presAssocID="{8E534928-0990-4DE6-A944-949198B46D30}" presName="space" presStyleCnt="0"/>
      <dgm:spPr/>
    </dgm:pt>
    <dgm:pt modelId="{57B5EC2C-8FFB-43BB-A586-BF79351E2AFA}" type="pres">
      <dgm:prSet presAssocID="{2A68116A-2A30-4F9F-96A9-22593085CF05}" presName="composite" presStyleCnt="0"/>
      <dgm:spPr/>
    </dgm:pt>
    <dgm:pt modelId="{46FC33EA-3D6D-4110-AD8F-A5A18BEBAD84}" type="pres">
      <dgm:prSet presAssocID="{2A68116A-2A30-4F9F-96A9-22593085CF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815566-91D5-4BE0-8402-22C4AF860F28}" type="pres">
      <dgm:prSet presAssocID="{2A68116A-2A30-4F9F-96A9-22593085CF0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BCAF53F-CE9A-4282-BA9A-B4AFAD358ACA}" srcId="{2A68116A-2A30-4F9F-96A9-22593085CF05}" destId="{70078CD2-0B68-4B8C-9C87-493FCCFA8665}" srcOrd="1" destOrd="0" parTransId="{1286669A-5DC5-419B-8B30-9DEBB2A4417D}" sibTransId="{09420514-AEBA-4C55-9783-B4614066C069}"/>
    <dgm:cxn modelId="{4096C900-BC16-45C5-9376-2EEEC7499AA8}" type="presOf" srcId="{CD461C85-6C0A-4C0E-8CF6-B9EAF58AB5B3}" destId="{FDE2135B-6F03-46AA-9E5A-5FFB741221AD}" srcOrd="0" destOrd="0" presId="urn:microsoft.com/office/officeart/2005/8/layout/hList1"/>
    <dgm:cxn modelId="{224B4B47-D28A-4FEA-90E4-4C354413B1E9}" type="presOf" srcId="{70078CD2-0B68-4B8C-9C87-493FCCFA8665}" destId="{85815566-91D5-4BE0-8402-22C4AF860F28}" srcOrd="0" destOrd="1" presId="urn:microsoft.com/office/officeart/2005/8/layout/hList1"/>
    <dgm:cxn modelId="{CF1F1940-05C3-478C-B60B-5BCD59821A0B}" srcId="{BBA86450-3A00-4D49-BEFF-2F3F25920B43}" destId="{9E4A0357-078B-43DD-882D-356D85859A7B}" srcOrd="1" destOrd="0" parTransId="{71B0DC7F-929F-403C-88A8-B4D9F4E36C1D}" sibTransId="{FAF59328-62B4-4AF2-981E-AEFFA4FBBF12}"/>
    <dgm:cxn modelId="{1DD75053-DADF-49F4-9265-950723F70BDD}" srcId="{D72E5C7D-7B3D-4EBA-BA2C-4B6102586E47}" destId="{E6E661C2-973C-473A-9A61-409768FC9D4A}" srcOrd="0" destOrd="0" parTransId="{B29A39FD-5A1D-4290-9732-2CEAB0D3DCB7}" sibTransId="{821E7F04-6DF9-4E13-B23A-B3E3497EBFF2}"/>
    <dgm:cxn modelId="{1191CDE2-F057-4442-BAA2-54556E142F01}" type="presOf" srcId="{BBA86450-3A00-4D49-BEFF-2F3F25920B43}" destId="{89D53EB2-481E-4F93-8DF5-ABC86633EEAC}" srcOrd="0" destOrd="0" presId="urn:microsoft.com/office/officeart/2005/8/layout/hList1"/>
    <dgm:cxn modelId="{54497E70-718F-44F7-B03E-F2EA85BA0F33}" type="presOf" srcId="{CEE53F18-FA5C-4DC7-9A02-BDF91F3007D5}" destId="{E7FCD9EC-B77C-463B-A90F-668DF7D510D4}" srcOrd="0" destOrd="0" presId="urn:microsoft.com/office/officeart/2005/8/layout/hList1"/>
    <dgm:cxn modelId="{A7659BF6-0036-4281-AB0D-5A5608AC97CE}" srcId="{2A68116A-2A30-4F9F-96A9-22593085CF05}" destId="{18B3B88B-5496-4DDE-B2B8-E5173C6A21DB}" srcOrd="0" destOrd="0" parTransId="{D4BEE712-92D2-46A5-BDB0-7405AF5E051A}" sibTransId="{30C3A659-FC34-4EDA-AC47-17D5A0F3504B}"/>
    <dgm:cxn modelId="{B2B984B7-C65E-49DC-9CA1-CE2091C905D5}" srcId="{CD461C85-6C0A-4C0E-8CF6-B9EAF58AB5B3}" destId="{D72E5C7D-7B3D-4EBA-BA2C-4B6102586E47}" srcOrd="0" destOrd="0" parTransId="{D895FDCA-FE8D-43F5-8BCA-54E3E2CF0C2E}" sibTransId="{7C8A0227-6AF1-4548-B906-B92CBDAC9FE1}"/>
    <dgm:cxn modelId="{9A396DEF-3FB1-4C5B-9303-C50EA4F2B894}" srcId="{BBA86450-3A00-4D49-BEFF-2F3F25920B43}" destId="{CEE53F18-FA5C-4DC7-9A02-BDF91F3007D5}" srcOrd="0" destOrd="0" parTransId="{900162C8-6503-4A36-82F1-3D94BE7291A7}" sibTransId="{4D4F1064-CF42-49ED-A35C-F92815611786}"/>
    <dgm:cxn modelId="{A2E5B08A-52A1-4402-983F-D1A08FA5CEEA}" type="presOf" srcId="{2A68116A-2A30-4F9F-96A9-22593085CF05}" destId="{46FC33EA-3D6D-4110-AD8F-A5A18BEBAD84}" srcOrd="0" destOrd="0" presId="urn:microsoft.com/office/officeart/2005/8/layout/hList1"/>
    <dgm:cxn modelId="{2B326288-3B78-4803-AA77-6E1B70C9C54D}" srcId="{CD461C85-6C0A-4C0E-8CF6-B9EAF58AB5B3}" destId="{BBA86450-3A00-4D49-BEFF-2F3F25920B43}" srcOrd="1" destOrd="0" parTransId="{1F1C51D3-FF33-4789-BF6B-665F2D4DA36B}" sibTransId="{8E534928-0990-4DE6-A944-949198B46D30}"/>
    <dgm:cxn modelId="{2EB89871-E775-4756-BD6D-7782817323FD}" srcId="{CD461C85-6C0A-4C0E-8CF6-B9EAF58AB5B3}" destId="{2A68116A-2A30-4F9F-96A9-22593085CF05}" srcOrd="2" destOrd="0" parTransId="{57230DB3-12DF-4C45-9E6E-493A179D4739}" sibTransId="{A84E4D08-1C90-4995-829E-A034881DD9C0}"/>
    <dgm:cxn modelId="{30BA53B4-2E2E-4822-9180-F08D3EFA1466}" type="presOf" srcId="{9E4A0357-078B-43DD-882D-356D85859A7B}" destId="{E7FCD9EC-B77C-463B-A90F-668DF7D510D4}" srcOrd="0" destOrd="1" presId="urn:microsoft.com/office/officeart/2005/8/layout/hList1"/>
    <dgm:cxn modelId="{1312875A-5297-4A42-9BC3-2FCC9F27902D}" type="presOf" srcId="{E6E661C2-973C-473A-9A61-409768FC9D4A}" destId="{77D5128B-863E-4DBD-9569-57D956BE021D}" srcOrd="0" destOrd="0" presId="urn:microsoft.com/office/officeart/2005/8/layout/hList1"/>
    <dgm:cxn modelId="{3BD26F8A-BB71-4AB1-88DF-3F478D4A5A04}" type="presOf" srcId="{18B3B88B-5496-4DDE-B2B8-E5173C6A21DB}" destId="{85815566-91D5-4BE0-8402-22C4AF860F28}" srcOrd="0" destOrd="0" presId="urn:microsoft.com/office/officeart/2005/8/layout/hList1"/>
    <dgm:cxn modelId="{62559A80-0F50-46A8-9348-1533799688F0}" type="presOf" srcId="{D72E5C7D-7B3D-4EBA-BA2C-4B6102586E47}" destId="{D60229C3-DBED-4629-B387-E798503CBB03}" srcOrd="0" destOrd="0" presId="urn:microsoft.com/office/officeart/2005/8/layout/hList1"/>
    <dgm:cxn modelId="{619754DF-4DDB-42BA-9990-C707AFDF12A5}" type="presParOf" srcId="{FDE2135B-6F03-46AA-9E5A-5FFB741221AD}" destId="{609D42B9-F872-4C4F-9F62-5C33E7766D4D}" srcOrd="0" destOrd="0" presId="urn:microsoft.com/office/officeart/2005/8/layout/hList1"/>
    <dgm:cxn modelId="{3E193FE7-2E02-4D74-B258-36308E4D9F1F}" type="presParOf" srcId="{609D42B9-F872-4C4F-9F62-5C33E7766D4D}" destId="{D60229C3-DBED-4629-B387-E798503CBB03}" srcOrd="0" destOrd="0" presId="urn:microsoft.com/office/officeart/2005/8/layout/hList1"/>
    <dgm:cxn modelId="{B09ED322-9047-4B23-A341-83140E9A7293}" type="presParOf" srcId="{609D42B9-F872-4C4F-9F62-5C33E7766D4D}" destId="{77D5128B-863E-4DBD-9569-57D956BE021D}" srcOrd="1" destOrd="0" presId="urn:microsoft.com/office/officeart/2005/8/layout/hList1"/>
    <dgm:cxn modelId="{432447E2-AA31-4E16-8D4F-59DFCC3ED85C}" type="presParOf" srcId="{FDE2135B-6F03-46AA-9E5A-5FFB741221AD}" destId="{F9BF0E4C-CCE6-453E-9395-8F6F78C87E51}" srcOrd="1" destOrd="0" presId="urn:microsoft.com/office/officeart/2005/8/layout/hList1"/>
    <dgm:cxn modelId="{107A59D5-650A-417B-8FB8-66A523DCCC8F}" type="presParOf" srcId="{FDE2135B-6F03-46AA-9E5A-5FFB741221AD}" destId="{28DA5318-4D5F-4FA9-8E82-CA8CC96CA256}" srcOrd="2" destOrd="0" presId="urn:microsoft.com/office/officeart/2005/8/layout/hList1"/>
    <dgm:cxn modelId="{96436D29-0D5F-415A-B0E6-137CF2B7FC1E}" type="presParOf" srcId="{28DA5318-4D5F-4FA9-8E82-CA8CC96CA256}" destId="{89D53EB2-481E-4F93-8DF5-ABC86633EEAC}" srcOrd="0" destOrd="0" presId="urn:microsoft.com/office/officeart/2005/8/layout/hList1"/>
    <dgm:cxn modelId="{AD9C4256-BBC0-4296-9AD9-7243BA5C354E}" type="presParOf" srcId="{28DA5318-4D5F-4FA9-8E82-CA8CC96CA256}" destId="{E7FCD9EC-B77C-463B-A90F-668DF7D510D4}" srcOrd="1" destOrd="0" presId="urn:microsoft.com/office/officeart/2005/8/layout/hList1"/>
    <dgm:cxn modelId="{3880E695-4C8F-4A4D-8D39-DAF52E3D4D67}" type="presParOf" srcId="{FDE2135B-6F03-46AA-9E5A-5FFB741221AD}" destId="{4695246B-CDDF-4462-AE6A-7F9F7CEFC386}" srcOrd="3" destOrd="0" presId="urn:microsoft.com/office/officeart/2005/8/layout/hList1"/>
    <dgm:cxn modelId="{EF208B9E-F37E-4981-81E1-E67681641D12}" type="presParOf" srcId="{FDE2135B-6F03-46AA-9E5A-5FFB741221AD}" destId="{57B5EC2C-8FFB-43BB-A586-BF79351E2AFA}" srcOrd="4" destOrd="0" presId="urn:microsoft.com/office/officeart/2005/8/layout/hList1"/>
    <dgm:cxn modelId="{CE0308B6-221F-41E8-8C3B-13690EB0B51F}" type="presParOf" srcId="{57B5EC2C-8FFB-43BB-A586-BF79351E2AFA}" destId="{46FC33EA-3D6D-4110-AD8F-A5A18BEBAD84}" srcOrd="0" destOrd="0" presId="urn:microsoft.com/office/officeart/2005/8/layout/hList1"/>
    <dgm:cxn modelId="{EFAEDBE7-482F-4207-808F-A078427B0657}" type="presParOf" srcId="{57B5EC2C-8FFB-43BB-A586-BF79351E2AFA}" destId="{85815566-91D5-4BE0-8402-22C4AF860F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DA74B-2FD3-4E9C-BC12-A8CEA45DA089}" type="doc">
      <dgm:prSet loTypeId="urn:microsoft.com/office/officeart/2005/8/layout/pyramid3" loCatId="pyramid" qsTypeId="urn:microsoft.com/office/officeart/2005/8/quickstyle/simple1" qsCatId="simple" csTypeId="urn:microsoft.com/office/officeart/2005/8/colors/colorful3" csCatId="colorful" phldr="1"/>
      <dgm:spPr/>
    </dgm:pt>
    <dgm:pt modelId="{16561559-97BF-4B6D-8243-AA76A031504A}">
      <dgm:prSet phldrT="[文字]" custT="1"/>
      <dgm:spPr/>
      <dgm:t>
        <a:bodyPr/>
        <a:lstStyle/>
        <a:p>
          <a:r>
            <a:rPr lang="zh-TW" altLang="en-US" sz="3200" dirty="0" smtClean="0">
              <a:latin typeface="+mj-ea"/>
              <a:ea typeface="+mj-ea"/>
            </a:rPr>
            <a:t>學群 </a:t>
          </a:r>
          <a:r>
            <a:rPr lang="en-US" altLang="zh-TW" sz="3200" dirty="0" smtClean="0">
              <a:latin typeface="+mj-ea"/>
              <a:ea typeface="+mj-ea"/>
            </a:rPr>
            <a:t>(</a:t>
          </a:r>
          <a:r>
            <a:rPr lang="zh-TW" altLang="en-US" sz="3200" dirty="0" smtClean="0">
              <a:latin typeface="+mj-ea"/>
              <a:ea typeface="+mj-ea"/>
            </a:rPr>
            <a:t>工程學群</a:t>
          </a:r>
          <a:r>
            <a:rPr lang="en-US" altLang="zh-TW" sz="3200" dirty="0" smtClean="0">
              <a:latin typeface="+mj-ea"/>
              <a:ea typeface="+mj-ea"/>
            </a:rPr>
            <a:t>)</a:t>
          </a:r>
        </a:p>
      </dgm:t>
    </dgm:pt>
    <dgm:pt modelId="{544D8EB5-24AB-4F1D-9913-E07A316F3EF7}" type="parTrans" cxnId="{B2A21E27-8B96-40B9-ABD5-82D7F243F10A}">
      <dgm:prSet/>
      <dgm:spPr/>
      <dgm:t>
        <a:bodyPr/>
        <a:lstStyle/>
        <a:p>
          <a:endParaRPr lang="zh-TW" altLang="en-US" sz="3200">
            <a:latin typeface="+mj-ea"/>
            <a:ea typeface="+mj-ea"/>
          </a:endParaRPr>
        </a:p>
      </dgm:t>
    </dgm:pt>
    <dgm:pt modelId="{7BFBDC92-8A0F-4EF0-A1AA-DC89ACEEC118}" type="sibTrans" cxnId="{B2A21E27-8B96-40B9-ABD5-82D7F243F10A}">
      <dgm:prSet/>
      <dgm:spPr/>
      <dgm:t>
        <a:bodyPr/>
        <a:lstStyle/>
        <a:p>
          <a:endParaRPr lang="zh-TW" altLang="en-US" sz="3200">
            <a:latin typeface="+mj-ea"/>
            <a:ea typeface="+mj-ea"/>
          </a:endParaRPr>
        </a:p>
      </dgm:t>
    </dgm:pt>
    <dgm:pt modelId="{9A825380-D222-4163-862D-F01EAEC77512}">
      <dgm:prSet phldrT="[文字]" custT="1"/>
      <dgm:spPr/>
      <dgm:t>
        <a:bodyPr/>
        <a:lstStyle/>
        <a:p>
          <a:r>
            <a:rPr lang="zh-TW" altLang="en-US" sz="3200" dirty="0" smtClean="0">
              <a:latin typeface="+mj-ea"/>
              <a:ea typeface="+mj-ea"/>
            </a:rPr>
            <a:t>學類 </a:t>
          </a:r>
          <a:r>
            <a:rPr lang="en-US" altLang="zh-TW" sz="3200" dirty="0" smtClean="0">
              <a:latin typeface="+mj-ea"/>
              <a:ea typeface="+mj-ea"/>
            </a:rPr>
            <a:t>(</a:t>
          </a:r>
          <a:r>
            <a:rPr lang="zh-TW" altLang="en-US" sz="3200" dirty="0" smtClean="0">
              <a:latin typeface="+mj-ea"/>
              <a:ea typeface="+mj-ea"/>
            </a:rPr>
            <a:t>電機、通訊</a:t>
          </a:r>
          <a:r>
            <a:rPr lang="en-US" altLang="zh-TW" sz="3200" dirty="0" smtClean="0">
              <a:latin typeface="+mj-ea"/>
              <a:ea typeface="+mj-ea"/>
            </a:rPr>
            <a:t>)</a:t>
          </a:r>
          <a:endParaRPr lang="zh-TW" altLang="en-US" sz="3200" dirty="0">
            <a:latin typeface="+mj-ea"/>
            <a:ea typeface="+mj-ea"/>
          </a:endParaRPr>
        </a:p>
      </dgm:t>
    </dgm:pt>
    <dgm:pt modelId="{21110F66-24A1-4FF8-ADAB-DA42E273557E}" type="parTrans" cxnId="{63811CC4-1C4B-4A3E-B161-8978BC1EB534}">
      <dgm:prSet/>
      <dgm:spPr/>
      <dgm:t>
        <a:bodyPr/>
        <a:lstStyle/>
        <a:p>
          <a:endParaRPr lang="zh-TW" altLang="en-US" sz="3200">
            <a:latin typeface="+mj-ea"/>
            <a:ea typeface="+mj-ea"/>
          </a:endParaRPr>
        </a:p>
      </dgm:t>
    </dgm:pt>
    <dgm:pt modelId="{C668289D-EBBD-4921-BEE6-A3DC6A790D7F}" type="sibTrans" cxnId="{63811CC4-1C4B-4A3E-B161-8978BC1EB534}">
      <dgm:prSet/>
      <dgm:spPr/>
      <dgm:t>
        <a:bodyPr/>
        <a:lstStyle/>
        <a:p>
          <a:endParaRPr lang="zh-TW" altLang="en-US" sz="3200">
            <a:latin typeface="+mj-ea"/>
            <a:ea typeface="+mj-ea"/>
          </a:endParaRPr>
        </a:p>
      </dgm:t>
    </dgm:pt>
    <dgm:pt modelId="{4C475EE1-345F-4A47-A318-283C82B4D81E}">
      <dgm:prSet phldrT="[文字]" custT="1"/>
      <dgm:spPr/>
      <dgm:t>
        <a:bodyPr/>
        <a:lstStyle/>
        <a:p>
          <a:r>
            <a:rPr lang="zh-TW" altLang="en-US" sz="3200" dirty="0" smtClean="0">
              <a:latin typeface="+mj-ea"/>
              <a:ea typeface="+mj-ea"/>
            </a:rPr>
            <a:t>學系 </a:t>
          </a:r>
          <a:endParaRPr lang="zh-TW" altLang="en-US" sz="3200" dirty="0">
            <a:latin typeface="+mj-ea"/>
            <a:ea typeface="+mj-ea"/>
          </a:endParaRPr>
        </a:p>
      </dgm:t>
    </dgm:pt>
    <dgm:pt modelId="{F8FD1DC8-DF27-49D0-892D-25846A359D72}" type="parTrans" cxnId="{8D4E93FC-888F-498E-8B53-C8F1A6442F61}">
      <dgm:prSet/>
      <dgm:spPr/>
      <dgm:t>
        <a:bodyPr/>
        <a:lstStyle/>
        <a:p>
          <a:endParaRPr lang="zh-TW" altLang="en-US" sz="3200">
            <a:latin typeface="+mj-ea"/>
            <a:ea typeface="+mj-ea"/>
          </a:endParaRPr>
        </a:p>
      </dgm:t>
    </dgm:pt>
    <dgm:pt modelId="{AA50C309-02C1-42E9-B9DE-E0A6A446D94F}" type="sibTrans" cxnId="{8D4E93FC-888F-498E-8B53-C8F1A6442F61}">
      <dgm:prSet/>
      <dgm:spPr/>
      <dgm:t>
        <a:bodyPr/>
        <a:lstStyle/>
        <a:p>
          <a:endParaRPr lang="zh-TW" altLang="en-US" sz="3200">
            <a:latin typeface="+mj-ea"/>
            <a:ea typeface="+mj-ea"/>
          </a:endParaRPr>
        </a:p>
      </dgm:t>
    </dgm:pt>
    <dgm:pt modelId="{150CDA62-DC00-4872-9FC0-E423A1D0BAB9}" type="pres">
      <dgm:prSet presAssocID="{037DA74B-2FD3-4E9C-BC12-A8CEA45DA089}" presName="Name0" presStyleCnt="0">
        <dgm:presLayoutVars>
          <dgm:dir/>
          <dgm:animLvl val="lvl"/>
          <dgm:resizeHandles val="exact"/>
        </dgm:presLayoutVars>
      </dgm:prSet>
      <dgm:spPr/>
    </dgm:pt>
    <dgm:pt modelId="{999F8AF4-A486-4673-A524-28304721880A}" type="pres">
      <dgm:prSet presAssocID="{16561559-97BF-4B6D-8243-AA76A031504A}" presName="Name8" presStyleCnt="0"/>
      <dgm:spPr/>
    </dgm:pt>
    <dgm:pt modelId="{67421B34-4E2B-49D8-9C79-75F8DF12D57D}" type="pres">
      <dgm:prSet presAssocID="{16561559-97BF-4B6D-8243-AA76A031504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0ED869-F8AF-4205-96BF-DCC6DEA3F4CB}" type="pres">
      <dgm:prSet presAssocID="{16561559-97BF-4B6D-8243-AA76A03150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ADA37F-752F-4D52-ABD7-9B497C2CF611}" type="pres">
      <dgm:prSet presAssocID="{9A825380-D222-4163-862D-F01EAEC77512}" presName="Name8" presStyleCnt="0"/>
      <dgm:spPr/>
    </dgm:pt>
    <dgm:pt modelId="{7E9408E8-E000-4C85-A195-29414AF1DC80}" type="pres">
      <dgm:prSet presAssocID="{9A825380-D222-4163-862D-F01EAEC7751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6A5B56-E13E-498B-BAA9-A678095DF1E6}" type="pres">
      <dgm:prSet presAssocID="{9A825380-D222-4163-862D-F01EAEC775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9C9150-E37E-49E6-A9E2-1CC59C353FD6}" type="pres">
      <dgm:prSet presAssocID="{4C475EE1-345F-4A47-A318-283C82B4D81E}" presName="Name8" presStyleCnt="0"/>
      <dgm:spPr/>
    </dgm:pt>
    <dgm:pt modelId="{E4218BA2-19B4-452C-A685-7F4F25E24C4D}" type="pres">
      <dgm:prSet presAssocID="{4C475EE1-345F-4A47-A318-283C82B4D81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FF4420-BD55-4B23-AA12-697D30A7A137}" type="pres">
      <dgm:prSet presAssocID="{4C475EE1-345F-4A47-A318-283C82B4D8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338D8A-CA40-462B-B1EF-7A39FC158FC4}" type="presOf" srcId="{4C475EE1-345F-4A47-A318-283C82B4D81E}" destId="{E4218BA2-19B4-452C-A685-7F4F25E24C4D}" srcOrd="0" destOrd="0" presId="urn:microsoft.com/office/officeart/2005/8/layout/pyramid3"/>
    <dgm:cxn modelId="{9B63DFBE-E915-47B5-AB94-8551C0125C61}" type="presOf" srcId="{9A825380-D222-4163-862D-F01EAEC77512}" destId="{7E9408E8-E000-4C85-A195-29414AF1DC80}" srcOrd="0" destOrd="0" presId="urn:microsoft.com/office/officeart/2005/8/layout/pyramid3"/>
    <dgm:cxn modelId="{8BC9E92A-235E-4A55-9BF1-93B1BEE79E28}" type="presOf" srcId="{16561559-97BF-4B6D-8243-AA76A031504A}" destId="{67421B34-4E2B-49D8-9C79-75F8DF12D57D}" srcOrd="0" destOrd="0" presId="urn:microsoft.com/office/officeart/2005/8/layout/pyramid3"/>
    <dgm:cxn modelId="{8D4E93FC-888F-498E-8B53-C8F1A6442F61}" srcId="{037DA74B-2FD3-4E9C-BC12-A8CEA45DA089}" destId="{4C475EE1-345F-4A47-A318-283C82B4D81E}" srcOrd="2" destOrd="0" parTransId="{F8FD1DC8-DF27-49D0-892D-25846A359D72}" sibTransId="{AA50C309-02C1-42E9-B9DE-E0A6A446D94F}"/>
    <dgm:cxn modelId="{9B7D22E9-DF18-4D5D-929C-FDDD410D637B}" type="presOf" srcId="{9A825380-D222-4163-862D-F01EAEC77512}" destId="{606A5B56-E13E-498B-BAA9-A678095DF1E6}" srcOrd="1" destOrd="0" presId="urn:microsoft.com/office/officeart/2005/8/layout/pyramid3"/>
    <dgm:cxn modelId="{7AD79753-894A-4660-80C4-834048CA6668}" type="presOf" srcId="{4C475EE1-345F-4A47-A318-283C82B4D81E}" destId="{D8FF4420-BD55-4B23-AA12-697D30A7A137}" srcOrd="1" destOrd="0" presId="urn:microsoft.com/office/officeart/2005/8/layout/pyramid3"/>
    <dgm:cxn modelId="{EC985D30-F77A-4C3B-B8B1-2D930B90E033}" type="presOf" srcId="{037DA74B-2FD3-4E9C-BC12-A8CEA45DA089}" destId="{150CDA62-DC00-4872-9FC0-E423A1D0BAB9}" srcOrd="0" destOrd="0" presId="urn:microsoft.com/office/officeart/2005/8/layout/pyramid3"/>
    <dgm:cxn modelId="{63811CC4-1C4B-4A3E-B161-8978BC1EB534}" srcId="{037DA74B-2FD3-4E9C-BC12-A8CEA45DA089}" destId="{9A825380-D222-4163-862D-F01EAEC77512}" srcOrd="1" destOrd="0" parTransId="{21110F66-24A1-4FF8-ADAB-DA42E273557E}" sibTransId="{C668289D-EBBD-4921-BEE6-A3DC6A790D7F}"/>
    <dgm:cxn modelId="{B2BAA67E-914A-4DC6-9304-70731854BE70}" type="presOf" srcId="{16561559-97BF-4B6D-8243-AA76A031504A}" destId="{D80ED869-F8AF-4205-96BF-DCC6DEA3F4CB}" srcOrd="1" destOrd="0" presId="urn:microsoft.com/office/officeart/2005/8/layout/pyramid3"/>
    <dgm:cxn modelId="{B2A21E27-8B96-40B9-ABD5-82D7F243F10A}" srcId="{037DA74B-2FD3-4E9C-BC12-A8CEA45DA089}" destId="{16561559-97BF-4B6D-8243-AA76A031504A}" srcOrd="0" destOrd="0" parTransId="{544D8EB5-24AB-4F1D-9913-E07A316F3EF7}" sibTransId="{7BFBDC92-8A0F-4EF0-A1AA-DC89ACEEC118}"/>
    <dgm:cxn modelId="{A3402FD1-9069-488A-B4E7-21D2100C39F3}" type="presParOf" srcId="{150CDA62-DC00-4872-9FC0-E423A1D0BAB9}" destId="{999F8AF4-A486-4673-A524-28304721880A}" srcOrd="0" destOrd="0" presId="urn:microsoft.com/office/officeart/2005/8/layout/pyramid3"/>
    <dgm:cxn modelId="{6CD713DB-21FD-4C82-BD0C-3DD7A31DC416}" type="presParOf" srcId="{999F8AF4-A486-4673-A524-28304721880A}" destId="{67421B34-4E2B-49D8-9C79-75F8DF12D57D}" srcOrd="0" destOrd="0" presId="urn:microsoft.com/office/officeart/2005/8/layout/pyramid3"/>
    <dgm:cxn modelId="{8E6EB134-26DA-418B-ADCF-AC5CDFB00A0D}" type="presParOf" srcId="{999F8AF4-A486-4673-A524-28304721880A}" destId="{D80ED869-F8AF-4205-96BF-DCC6DEA3F4CB}" srcOrd="1" destOrd="0" presId="urn:microsoft.com/office/officeart/2005/8/layout/pyramid3"/>
    <dgm:cxn modelId="{92E9050F-576F-4649-B6CE-5B748F5E94FA}" type="presParOf" srcId="{150CDA62-DC00-4872-9FC0-E423A1D0BAB9}" destId="{52ADA37F-752F-4D52-ABD7-9B497C2CF611}" srcOrd="1" destOrd="0" presId="urn:microsoft.com/office/officeart/2005/8/layout/pyramid3"/>
    <dgm:cxn modelId="{6DFFF535-BDE3-4E73-9379-822B3583D0B3}" type="presParOf" srcId="{52ADA37F-752F-4D52-ABD7-9B497C2CF611}" destId="{7E9408E8-E000-4C85-A195-29414AF1DC80}" srcOrd="0" destOrd="0" presId="urn:microsoft.com/office/officeart/2005/8/layout/pyramid3"/>
    <dgm:cxn modelId="{3DDE4ABF-D647-4AA9-8B97-DBFDBF90A57A}" type="presParOf" srcId="{52ADA37F-752F-4D52-ABD7-9B497C2CF611}" destId="{606A5B56-E13E-498B-BAA9-A678095DF1E6}" srcOrd="1" destOrd="0" presId="urn:microsoft.com/office/officeart/2005/8/layout/pyramid3"/>
    <dgm:cxn modelId="{EF20DEC9-A21E-49CC-9B4B-5DB50836A899}" type="presParOf" srcId="{150CDA62-DC00-4872-9FC0-E423A1D0BAB9}" destId="{989C9150-E37E-49E6-A9E2-1CC59C353FD6}" srcOrd="2" destOrd="0" presId="urn:microsoft.com/office/officeart/2005/8/layout/pyramid3"/>
    <dgm:cxn modelId="{46A64992-72FE-485B-A93C-EEDEC3EF2317}" type="presParOf" srcId="{989C9150-E37E-49E6-A9E2-1CC59C353FD6}" destId="{E4218BA2-19B4-452C-A685-7F4F25E24C4D}" srcOrd="0" destOrd="0" presId="urn:microsoft.com/office/officeart/2005/8/layout/pyramid3"/>
    <dgm:cxn modelId="{28389E27-E99E-40F0-AB9A-7D2366DBD89A}" type="presParOf" srcId="{989C9150-E37E-49E6-A9E2-1CC59C353FD6}" destId="{D8FF4420-BD55-4B23-AA12-697D30A7A13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1B0780-3606-4670-BE0D-F44E742B8BA2}">
      <dsp:nvSpPr>
        <dsp:cNvPr id="0" name=""/>
        <dsp:cNvSpPr/>
      </dsp:nvSpPr>
      <dsp:spPr>
        <a:xfrm>
          <a:off x="3248917" y="492"/>
          <a:ext cx="4873377" cy="1922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latin typeface="+mj-ea"/>
              <a:ea typeface="+mj-ea"/>
            </a:rPr>
            <a:t>升學制度</a:t>
          </a:r>
          <a:endParaRPr lang="zh-TW" altLang="en-US" sz="3600" kern="1200" dirty="0">
            <a:latin typeface="+mj-ea"/>
            <a:ea typeface="+mj-ea"/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latin typeface="+mj-ea"/>
              <a:ea typeface="+mj-ea"/>
            </a:rPr>
            <a:t>資料分析</a:t>
          </a:r>
          <a:endParaRPr lang="zh-TW" altLang="en-US" sz="3600" kern="1200" dirty="0">
            <a:latin typeface="+mj-ea"/>
            <a:ea typeface="+mj-ea"/>
          </a:endParaRPr>
        </a:p>
      </dsp:txBody>
      <dsp:txXfrm>
        <a:off x="3248917" y="492"/>
        <a:ext cx="4873377" cy="1922543"/>
      </dsp:txXfrm>
    </dsp:sp>
    <dsp:sp modelId="{F4A28C01-ACB8-4B3D-9279-07F74315C38F}">
      <dsp:nvSpPr>
        <dsp:cNvPr id="0" name=""/>
        <dsp:cNvSpPr/>
      </dsp:nvSpPr>
      <dsp:spPr>
        <a:xfrm>
          <a:off x="0" y="492"/>
          <a:ext cx="3248918" cy="1922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+mj-ea"/>
              <a:ea typeface="+mj-ea"/>
            </a:rPr>
            <a:t>選課選組與</a:t>
          </a:r>
          <a:endParaRPr lang="en-US" altLang="zh-TW" sz="3600" kern="1200" dirty="0" smtClean="0">
            <a:latin typeface="+mj-ea"/>
            <a:ea typeface="+mj-ea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+mj-ea"/>
              <a:ea typeface="+mj-ea"/>
            </a:rPr>
            <a:t>升學</a:t>
          </a:r>
          <a:r>
            <a:rPr lang="zh-TW" altLang="en-US" sz="3600" kern="1200" dirty="0" smtClean="0">
              <a:latin typeface="+mj-ea"/>
              <a:ea typeface="+mj-ea"/>
            </a:rPr>
            <a:t>的關係</a:t>
          </a:r>
          <a:endParaRPr lang="zh-TW" altLang="en-US" sz="3600" kern="1200" dirty="0">
            <a:latin typeface="+mj-ea"/>
            <a:ea typeface="+mj-ea"/>
          </a:endParaRPr>
        </a:p>
      </dsp:txBody>
      <dsp:txXfrm>
        <a:off x="0" y="492"/>
        <a:ext cx="3248918" cy="1922543"/>
      </dsp:txXfrm>
    </dsp:sp>
    <dsp:sp modelId="{B8948D98-69D8-4C2C-924F-D38132E9FF99}">
      <dsp:nvSpPr>
        <dsp:cNvPr id="0" name=""/>
        <dsp:cNvSpPr/>
      </dsp:nvSpPr>
      <dsp:spPr>
        <a:xfrm>
          <a:off x="3248917" y="2115290"/>
          <a:ext cx="4873377" cy="1922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latin typeface="+mj-ea"/>
              <a:ea typeface="+mj-ea"/>
            </a:rPr>
            <a:t>測驗成績</a:t>
          </a:r>
          <a:endParaRPr lang="zh-TW" altLang="en-US" sz="3600" kern="1200" dirty="0">
            <a:latin typeface="+mj-ea"/>
            <a:ea typeface="+mj-ea"/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latin typeface="+mj-ea"/>
              <a:ea typeface="+mj-ea"/>
            </a:rPr>
            <a:t>科系了解</a:t>
          </a:r>
          <a:endParaRPr lang="zh-TW" altLang="en-US" sz="3600" kern="1200" dirty="0">
            <a:latin typeface="+mj-ea"/>
            <a:ea typeface="+mj-ea"/>
          </a:endParaRPr>
        </a:p>
      </dsp:txBody>
      <dsp:txXfrm>
        <a:off x="3248917" y="2115290"/>
        <a:ext cx="4873377" cy="1922543"/>
      </dsp:txXfrm>
    </dsp:sp>
    <dsp:sp modelId="{90787FDE-61DD-4183-A577-31F2325C9D7A}">
      <dsp:nvSpPr>
        <dsp:cNvPr id="0" name=""/>
        <dsp:cNvSpPr/>
      </dsp:nvSpPr>
      <dsp:spPr>
        <a:xfrm>
          <a:off x="0" y="2115290"/>
          <a:ext cx="3248918" cy="1922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+mj-ea"/>
              <a:ea typeface="+mj-ea"/>
            </a:rPr>
            <a:t>如何選組</a:t>
          </a:r>
          <a:endParaRPr lang="zh-TW" altLang="en-US" sz="3600" kern="1200" dirty="0">
            <a:latin typeface="+mj-ea"/>
            <a:ea typeface="+mj-ea"/>
          </a:endParaRPr>
        </a:p>
      </dsp:txBody>
      <dsp:txXfrm>
        <a:off x="0" y="2115290"/>
        <a:ext cx="3248918" cy="19225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0229C3-DBED-4629-B387-E798503CBB03}">
      <dsp:nvSpPr>
        <dsp:cNvPr id="0" name=""/>
        <dsp:cNvSpPr/>
      </dsp:nvSpPr>
      <dsp:spPr>
        <a:xfrm>
          <a:off x="2100" y="547227"/>
          <a:ext cx="2047624" cy="8190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j-ea"/>
              <a:ea typeface="+mj-ea"/>
            </a:rPr>
            <a:t>學校成績</a:t>
          </a:r>
          <a:endParaRPr lang="zh-TW" altLang="en-US" sz="2400" b="1" kern="1200" dirty="0">
            <a:latin typeface="+mj-ea"/>
            <a:ea typeface="+mj-ea"/>
          </a:endParaRPr>
        </a:p>
      </dsp:txBody>
      <dsp:txXfrm>
        <a:off x="2100" y="547227"/>
        <a:ext cx="2047624" cy="819049"/>
      </dsp:txXfrm>
    </dsp:sp>
    <dsp:sp modelId="{77D5128B-863E-4DBD-9569-57D956BE021D}">
      <dsp:nvSpPr>
        <dsp:cNvPr id="0" name=""/>
        <dsp:cNvSpPr/>
      </dsp:nvSpPr>
      <dsp:spPr>
        <a:xfrm>
          <a:off x="2100" y="1366276"/>
          <a:ext cx="2047624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+mj-ea"/>
              <a:ea typeface="+mj-ea"/>
            </a:rPr>
            <a:t>特定範圍的學習成果</a:t>
          </a:r>
          <a:endParaRPr lang="zh-TW" altLang="en-US" sz="2400" b="1" kern="1200" dirty="0">
            <a:latin typeface="+mj-ea"/>
            <a:ea typeface="+mj-ea"/>
          </a:endParaRPr>
        </a:p>
      </dsp:txBody>
      <dsp:txXfrm>
        <a:off x="2100" y="1366276"/>
        <a:ext cx="2047624" cy="2854800"/>
      </dsp:txXfrm>
    </dsp:sp>
    <dsp:sp modelId="{89D53EB2-481E-4F93-8DF5-ABC86633EEAC}">
      <dsp:nvSpPr>
        <dsp:cNvPr id="0" name=""/>
        <dsp:cNvSpPr/>
      </dsp:nvSpPr>
      <dsp:spPr>
        <a:xfrm>
          <a:off x="2336391" y="547227"/>
          <a:ext cx="2047624" cy="8190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j-ea"/>
              <a:ea typeface="+mj-ea"/>
            </a:rPr>
            <a:t>性向測驗</a:t>
          </a:r>
          <a:endParaRPr lang="zh-TW" altLang="en-US" sz="2400" b="1" kern="1200" dirty="0">
            <a:latin typeface="+mj-ea"/>
            <a:ea typeface="+mj-ea"/>
          </a:endParaRPr>
        </a:p>
      </dsp:txBody>
      <dsp:txXfrm>
        <a:off x="2336391" y="547227"/>
        <a:ext cx="2047624" cy="819049"/>
      </dsp:txXfrm>
    </dsp:sp>
    <dsp:sp modelId="{E7FCD9EC-B77C-463B-A90F-668DF7D510D4}">
      <dsp:nvSpPr>
        <dsp:cNvPr id="0" name=""/>
        <dsp:cNvSpPr/>
      </dsp:nvSpPr>
      <dsp:spPr>
        <a:xfrm>
          <a:off x="2336391" y="1366276"/>
          <a:ext cx="2047624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+mj-ea"/>
              <a:ea typeface="+mj-ea"/>
            </a:rPr>
            <a:t>學習知識的潛能</a:t>
          </a:r>
          <a:endParaRPr lang="zh-TW" altLang="en-US" sz="2400" b="1" kern="1200" dirty="0">
            <a:latin typeface="+mj-ea"/>
            <a:ea typeface="+mj-ea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+mj-ea"/>
              <a:ea typeface="+mj-ea"/>
            </a:rPr>
            <a:t>預測未來工作表現</a:t>
          </a:r>
          <a:endParaRPr lang="zh-TW" altLang="en-US" sz="2400" b="1" kern="1200" dirty="0">
            <a:latin typeface="+mj-ea"/>
            <a:ea typeface="+mj-ea"/>
          </a:endParaRPr>
        </a:p>
      </dsp:txBody>
      <dsp:txXfrm>
        <a:off x="2336391" y="1366276"/>
        <a:ext cx="2047624" cy="2854800"/>
      </dsp:txXfrm>
    </dsp:sp>
    <dsp:sp modelId="{46FC33EA-3D6D-4110-AD8F-A5A18BEBAD84}">
      <dsp:nvSpPr>
        <dsp:cNvPr id="0" name=""/>
        <dsp:cNvSpPr/>
      </dsp:nvSpPr>
      <dsp:spPr>
        <a:xfrm>
          <a:off x="4670683" y="547227"/>
          <a:ext cx="2047624" cy="8190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j-ea"/>
              <a:ea typeface="+mj-ea"/>
            </a:rPr>
            <a:t>興趣測驗</a:t>
          </a:r>
          <a:endParaRPr lang="zh-TW" altLang="en-US" sz="2400" b="1" kern="1200" dirty="0">
            <a:latin typeface="+mj-ea"/>
            <a:ea typeface="+mj-ea"/>
          </a:endParaRPr>
        </a:p>
      </dsp:txBody>
      <dsp:txXfrm>
        <a:off x="4670683" y="547227"/>
        <a:ext cx="2047624" cy="819049"/>
      </dsp:txXfrm>
    </dsp:sp>
    <dsp:sp modelId="{85815566-91D5-4BE0-8402-22C4AF860F28}">
      <dsp:nvSpPr>
        <dsp:cNvPr id="0" name=""/>
        <dsp:cNvSpPr/>
      </dsp:nvSpPr>
      <dsp:spPr>
        <a:xfrm>
          <a:off x="4670683" y="1366276"/>
          <a:ext cx="2047624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+mj-ea"/>
              <a:ea typeface="+mj-ea"/>
            </a:rPr>
            <a:t>喜歡做的事情類型</a:t>
          </a:r>
          <a:endParaRPr lang="zh-TW" altLang="en-US" sz="2400" b="1" kern="1200" dirty="0">
            <a:latin typeface="+mj-ea"/>
            <a:ea typeface="+mj-ea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+mj-ea"/>
              <a:ea typeface="+mj-ea"/>
            </a:rPr>
            <a:t>預測未來工作意願</a:t>
          </a:r>
          <a:endParaRPr lang="zh-TW" altLang="en-US" sz="2400" b="1" kern="1200" dirty="0">
            <a:latin typeface="+mj-ea"/>
            <a:ea typeface="+mj-ea"/>
          </a:endParaRPr>
        </a:p>
      </dsp:txBody>
      <dsp:txXfrm>
        <a:off x="4670683" y="1366276"/>
        <a:ext cx="2047624" cy="2854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21B34-4E2B-49D8-9C79-75F8DF12D57D}">
      <dsp:nvSpPr>
        <dsp:cNvPr id="0" name=""/>
        <dsp:cNvSpPr/>
      </dsp:nvSpPr>
      <dsp:spPr>
        <a:xfrm rot="10800000">
          <a:off x="0" y="0"/>
          <a:ext cx="8504238" cy="1524000"/>
        </a:xfrm>
        <a:prstGeom prst="trapezoid">
          <a:avLst>
            <a:gd name="adj" fmla="val 930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j-ea"/>
              <a:ea typeface="+mj-ea"/>
            </a:rPr>
            <a:t>學群 </a:t>
          </a:r>
          <a:r>
            <a:rPr lang="en-US" altLang="zh-TW" sz="3200" kern="1200" dirty="0" smtClean="0">
              <a:latin typeface="+mj-ea"/>
              <a:ea typeface="+mj-ea"/>
            </a:rPr>
            <a:t>(</a:t>
          </a:r>
          <a:r>
            <a:rPr lang="zh-TW" altLang="en-US" sz="3200" kern="1200" dirty="0" smtClean="0">
              <a:latin typeface="+mj-ea"/>
              <a:ea typeface="+mj-ea"/>
            </a:rPr>
            <a:t>工程學群</a:t>
          </a:r>
          <a:r>
            <a:rPr lang="en-US" altLang="zh-TW" sz="3200" kern="1200" dirty="0" smtClean="0">
              <a:latin typeface="+mj-ea"/>
              <a:ea typeface="+mj-ea"/>
            </a:rPr>
            <a:t>)</a:t>
          </a:r>
        </a:p>
      </dsp:txBody>
      <dsp:txXfrm>
        <a:off x="1488241" y="0"/>
        <a:ext cx="5527754" cy="1524000"/>
      </dsp:txXfrm>
    </dsp:sp>
    <dsp:sp modelId="{7E9408E8-E000-4C85-A195-29414AF1DC80}">
      <dsp:nvSpPr>
        <dsp:cNvPr id="0" name=""/>
        <dsp:cNvSpPr/>
      </dsp:nvSpPr>
      <dsp:spPr>
        <a:xfrm rot="10800000">
          <a:off x="1417373" y="1523999"/>
          <a:ext cx="5669492" cy="1524000"/>
        </a:xfrm>
        <a:prstGeom prst="trapezoid">
          <a:avLst>
            <a:gd name="adj" fmla="val 93003"/>
          </a:avLst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j-ea"/>
              <a:ea typeface="+mj-ea"/>
            </a:rPr>
            <a:t>學類 </a:t>
          </a:r>
          <a:r>
            <a:rPr lang="en-US" altLang="zh-TW" sz="3200" kern="1200" dirty="0" smtClean="0">
              <a:latin typeface="+mj-ea"/>
              <a:ea typeface="+mj-ea"/>
            </a:rPr>
            <a:t>(</a:t>
          </a:r>
          <a:r>
            <a:rPr lang="zh-TW" altLang="en-US" sz="3200" kern="1200" dirty="0" smtClean="0">
              <a:latin typeface="+mj-ea"/>
              <a:ea typeface="+mj-ea"/>
            </a:rPr>
            <a:t>電機、通訊</a:t>
          </a:r>
          <a:r>
            <a:rPr lang="en-US" altLang="zh-TW" sz="3200" kern="1200" dirty="0" smtClean="0">
              <a:latin typeface="+mj-ea"/>
              <a:ea typeface="+mj-ea"/>
            </a:rPr>
            <a:t>)</a:t>
          </a:r>
          <a:endParaRPr lang="zh-TW" altLang="en-US" sz="3200" kern="1200" dirty="0">
            <a:latin typeface="+mj-ea"/>
            <a:ea typeface="+mj-ea"/>
          </a:endParaRPr>
        </a:p>
      </dsp:txBody>
      <dsp:txXfrm>
        <a:off x="2409534" y="1523999"/>
        <a:ext cx="3685169" cy="1524000"/>
      </dsp:txXfrm>
    </dsp:sp>
    <dsp:sp modelId="{E4218BA2-19B4-452C-A685-7F4F25E24C4D}">
      <dsp:nvSpPr>
        <dsp:cNvPr id="0" name=""/>
        <dsp:cNvSpPr/>
      </dsp:nvSpPr>
      <dsp:spPr>
        <a:xfrm rot="10800000">
          <a:off x="2834746" y="3047999"/>
          <a:ext cx="2834746" cy="1524000"/>
        </a:xfrm>
        <a:prstGeom prst="trapezoid">
          <a:avLst>
            <a:gd name="adj" fmla="val 93003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j-ea"/>
              <a:ea typeface="+mj-ea"/>
            </a:rPr>
            <a:t>學系 </a:t>
          </a:r>
          <a:endParaRPr lang="zh-TW" altLang="en-US" sz="3200" kern="1200" dirty="0">
            <a:latin typeface="+mj-ea"/>
            <a:ea typeface="+mj-ea"/>
          </a:endParaRPr>
        </a:p>
      </dsp:txBody>
      <dsp:txXfrm>
        <a:off x="2834746" y="3047999"/>
        <a:ext cx="2834746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defTabSz="911534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algn="r" defTabSz="911534">
              <a:defRPr sz="1200"/>
            </a:lvl1pPr>
          </a:lstStyle>
          <a:p>
            <a:pPr>
              <a:defRPr/>
            </a:pPr>
            <a:fld id="{37E02DC8-9316-4469-9422-6F6833E19171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010"/>
            <a:ext cx="2945862" cy="4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defTabSz="911534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378010"/>
            <a:ext cx="2945862" cy="4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 defTabSz="911534">
              <a:defRPr sz="1200"/>
            </a:lvl1pPr>
          </a:lstStyle>
          <a:p>
            <a:pPr>
              <a:defRPr/>
            </a:pPr>
            <a:fld id="{E282911D-BA7B-47EB-8452-E0C42A633A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defTabSz="911534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0294" y="0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algn="r" defTabSz="911534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530C9066-8EE7-41ED-901A-4407D5EEA0C3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47" tIns="43973" rIns="87947" bIns="4397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9464" y="4691303"/>
            <a:ext cx="5438748" cy="44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378010"/>
            <a:ext cx="2945862" cy="4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defTabSz="911534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378010"/>
            <a:ext cx="2945862" cy="4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 defTabSz="911534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BDC32308-D1FA-4D38-A0CA-FE853D603B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AA92FB37-910F-4087-8C12-7DE33F931250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EE465088-8964-4847-9F62-67D8D93946F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96D8A-A401-4C52-85BB-B538098A7E33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118A-75CF-43F9-BE04-FCC45909E51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1188" y="274638"/>
            <a:ext cx="1725612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81175" y="274638"/>
            <a:ext cx="5027613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93F5-019E-43F9-A565-9FBD4A387CB7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6AB1-FCAD-4253-9B5A-621701D3F8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91D4-AD1A-4B4D-80A0-783AFA5FDD22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0F4A-1DED-40A7-97B7-3A5CA49269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C016-CC22-4EBF-B302-17B2635CEFD1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0B3E-A791-4C51-98BF-FD73016740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9225-604C-4C01-859D-DBC3ABD6429B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7C7D-B332-4B6E-B0F3-39AB35AC6D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5A3E-4AEF-4D0E-9BE6-A4BFBA419D93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0C1F9-1A27-4D59-B856-FE39C3BBAB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FB50-DFD9-4B1E-BB2E-55DF06EE7167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E611E-CF31-43AE-B135-884D0C33FB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5B24-AF49-4DEE-B70A-9139BA55836F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AA2A-0575-464D-B651-C7DA51F306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CA9B-B316-4C1D-9484-C2B272FB0EC2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A44A0-538A-454E-BE03-291A5CE652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D3F4-FF6B-45E4-A8E1-300D33B175DB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8ABA-58E2-4C41-B254-097611B556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F85B6-B295-4E39-A9B1-5348725688A5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A4F2-933C-4C56-861B-325A9B488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4750C-3ACD-4F24-A617-689332F82298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BA51-238F-4AF2-97C8-48293F2C9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E99B-238B-4B4C-B6A8-8E1B73A5D469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92B0E-2CC0-4B61-9866-F00C1EF1A2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34E7-8318-43F5-8DE1-CB11E1D66DAE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158C-1064-45DA-B01B-D4901B742A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24933-F2E7-4B26-B049-2FA99BEE7919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24626-2C5E-4375-AA0D-595BD0931F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53915-C7FD-44D6-A6DB-67D36F449EAB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C03D-F862-44A8-9AEF-04100E386A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CE034-CB1D-4085-9F4A-32906BAF4DC6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C3F0014-C5AC-46AC-B931-80BBAE35032F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494F-4803-423A-988A-FB0A1D70780A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42F6F6C-1C98-4930-85F1-ADB09CBE0167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DEB20-E978-4F37-9381-6A45E76E591A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99D75B-B8F0-4C4E-92B3-5DE4AC98EAD6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ADACD883-477F-40D5-9168-D3AFF919DC83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0B281-2118-4806-832B-5010F54C6B11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B29E6-2D2D-47F5-96C6-2D2ABD827299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353154E-FB40-4031-9B5F-36865802AEEC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BBDC-BC79-4C18-BCEA-C322778533A5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70EB-C8EB-4B3C-9E68-A2262B13ECB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3F0BD4-7D6C-4D15-B7CD-0E0AA592C7DC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487AC7D5-55D8-49DE-8C8B-97CC4D6959C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CEE55-B720-4E74-BBBC-5A309965D97E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F0E3AD-EE6C-4932-818D-4062C6BC93B4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17385C2-CD6A-4236-A8CC-96912CD6107C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ACEF5-31B2-455D-8AA8-D1C840E9D33F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9D6D639C-934E-475C-A554-05046CA52A97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8855EB36-A1B8-4645-BC03-018C416E5558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FB4F5-2AF3-4247-840E-673894F5DF55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E2ADD-C76F-4353-A114-FABEA3D4050D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F6525541-9B61-4F70-A520-078F0C8AA31E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7B763-3D70-44F4-8A3C-85A9BB7F7C01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81175" y="1600200"/>
            <a:ext cx="3376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10188" y="1600200"/>
            <a:ext cx="3376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82DD-099B-4EB1-A878-2BF0A42DD3FB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D24AA-7778-4AC5-8EF8-8E40C1FAA18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81D4-77F6-483E-9DCE-028FCC6BC3A5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67BA-3CF9-41CB-82E9-059A5DABFC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A2349-DE83-4243-A3E9-0321E3D6EBD3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C6E9-CA91-4231-8FB6-ACFBEBDCFF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BB4B-F847-4BA4-A1CA-7FB38CE96275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7BBC-CC82-447A-A5CB-CE912CE8D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54B9-92E6-4280-BD34-D83D43250A86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1B1B-DB2D-4500-951E-97C9E463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1D5-DF58-42D0-93FC-D2963319021B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5C6B7-F22C-462C-8393-105F4B902C7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81175" y="274638"/>
            <a:ext cx="6905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175" y="1600200"/>
            <a:ext cx="6905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117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622BC55-98EC-4374-930F-600F57FED14A}" type="datetimeFigureOut">
              <a:rPr lang="zh-TW" altLang="en-US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351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363" y="6245225"/>
            <a:ext cx="17224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C2DC5FC-E55C-4E4E-BA8B-70B96E8B12E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33" r:id="rId12"/>
    <p:sldLayoutId id="214748443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◆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23A4E1C-3113-4D58-B330-8B8DEDFE867F}" type="datetimeFigureOut">
              <a:rPr lang="zh-TW" altLang="en-US"/>
              <a:pPr>
                <a:defRPr/>
              </a:pPr>
              <a:t>2020/6/4</a:t>
            </a:fld>
            <a:endParaRPr lang="en-US" altLang="zh-TW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2AC64A9-A717-4A00-A9AD-D8133E0AE0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22BC55-98EC-4374-930F-600F57FED14A}" type="datetimeFigureOut">
              <a:rPr lang="zh-TW" altLang="en-US" smtClean="0"/>
              <a:pPr>
                <a:defRPr/>
              </a:pPr>
              <a:t>2020/6/4</a:t>
            </a:fld>
            <a:endParaRPr lang="en-US" altLang="ja-JP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2DC5FC-E55C-4E4E-BA8B-70B96E8B12E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484090" y="3140968"/>
            <a:ext cx="4248150" cy="13542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輔導室</a:t>
            </a:r>
            <a:endParaRPr lang="en-US" altLang="zh-TW" sz="4000" b="1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109/6/4</a:t>
            </a:r>
            <a:endParaRPr lang="zh-TW" altLang="en-US" sz="2800" b="1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高一選課選組輔導家長說明會</a:t>
            </a:r>
            <a:endParaRPr lang="zh-TW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選組與升學</a:t>
            </a:r>
            <a:r>
              <a:rPr lang="en-US" altLang="zh-TW" b="1" dirty="0" smtClean="0">
                <a:solidFill>
                  <a:schemeClr val="tx1"/>
                </a:solidFill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</a:rPr>
              <a:t>科系採用科目統計資料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2708366"/>
              </p:ext>
            </p:extLst>
          </p:nvPr>
        </p:nvGraphicFramePr>
        <p:xfrm>
          <a:off x="395536" y="1484784"/>
          <a:ext cx="8280920" cy="412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871"/>
                <a:gridCol w="6173049"/>
              </a:tblGrid>
              <a:tr h="628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科目組合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使用學群</a:t>
                      </a:r>
                      <a:endParaRPr lang="zh-TW" altLang="en-US" sz="32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28905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國英數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資訊、管理、財經、遊憩與運動</a:t>
                      </a:r>
                      <a:endParaRPr lang="zh-TW" altLang="en-US" sz="28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979099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國英數自</a:t>
                      </a:r>
                      <a:endParaRPr lang="zh-TW" altLang="en-US" sz="28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工程、數理化、醫藥衛生、生命科學 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生物資源、地球環境</a:t>
                      </a:r>
                      <a:endParaRPr lang="zh-TW" altLang="en-US" sz="28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28905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國英社</a:t>
                      </a:r>
                      <a:endParaRPr lang="zh-TW" altLang="en-US" sz="28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外語、文史哲、</a:t>
                      </a:r>
                      <a:r>
                        <a:rPr lang="zh-CN" altLang="en-US" sz="2800" dirty="0" smtClean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建築與設計</a:t>
                      </a:r>
                      <a:endParaRPr lang="zh-TW" altLang="en-US" sz="2800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28905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國英</a:t>
                      </a:r>
                      <a:endParaRPr lang="zh-TW" altLang="en-US" sz="28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藝術、大傳、</a:t>
                      </a:r>
                      <a:r>
                        <a:rPr lang="zh-CN" altLang="en-US" sz="2800" dirty="0" smtClean="0">
                          <a:solidFill>
                            <a:srgbClr val="7030A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建築與設計</a:t>
                      </a:r>
                      <a:endParaRPr lang="zh-TW" altLang="en-US" sz="2800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28905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國英數社</a:t>
                      </a:r>
                      <a:endParaRPr lang="zh-TW" altLang="en-US" sz="28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社會心理、教育、法政</a:t>
                      </a:r>
                      <a:endParaRPr lang="zh-TW" altLang="en-US" sz="28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選課與</a:t>
            </a:r>
            <a:r>
              <a:rPr lang="zh-TW" altLang="en-US" b="1" dirty="0" smtClean="0">
                <a:solidFill>
                  <a:schemeClr val="tx1"/>
                </a:solidFill>
              </a:rPr>
              <a:t>升學</a:t>
            </a:r>
            <a:r>
              <a:rPr lang="en-US" altLang="zh-TW" b="1" dirty="0" smtClean="0">
                <a:solidFill>
                  <a:schemeClr val="tx1"/>
                </a:solidFill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</a:rPr>
              <a:t>數</a:t>
            </a:r>
            <a:r>
              <a:rPr lang="en-US" altLang="zh-TW" b="1" dirty="0" smtClean="0">
                <a:solidFill>
                  <a:schemeClr val="tx1"/>
                </a:solidFill>
              </a:rPr>
              <a:t>A</a:t>
            </a:r>
            <a:r>
              <a:rPr lang="zh-TW" altLang="en-US" b="1" dirty="0" smtClean="0">
                <a:solidFill>
                  <a:schemeClr val="tx1"/>
                </a:solidFill>
              </a:rPr>
              <a:t>與數</a:t>
            </a:r>
            <a:r>
              <a:rPr lang="en-US" altLang="zh-TW" b="1" dirty="0" smtClean="0">
                <a:solidFill>
                  <a:schemeClr val="tx1"/>
                </a:solidFill>
              </a:rPr>
              <a:t>B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>
              <a:solidFill>
                <a:srgbClr val="212529"/>
              </a:solidFill>
              <a:latin typeface="+mj-ea"/>
              <a:ea typeface="+mj-ea"/>
            </a:endParaRPr>
          </a:p>
          <a:p>
            <a:endParaRPr lang="zh-TW" altLang="en-US" dirty="0" smtClean="0">
              <a:solidFill>
                <a:srgbClr val="212529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5865" r="2866" b="7289"/>
          <a:stretch>
            <a:fillRect/>
          </a:stretch>
        </p:blipFill>
        <p:spPr bwMode="auto">
          <a:xfrm>
            <a:off x="827584" y="1628800"/>
            <a:ext cx="756813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選課與</a:t>
            </a:r>
            <a:r>
              <a:rPr lang="zh-TW" altLang="en-US" b="1" dirty="0" smtClean="0">
                <a:solidFill>
                  <a:schemeClr val="tx1"/>
                </a:solidFill>
              </a:rPr>
              <a:t>升學</a:t>
            </a:r>
            <a:r>
              <a:rPr lang="en-US" altLang="zh-TW" b="1" dirty="0" smtClean="0">
                <a:solidFill>
                  <a:schemeClr val="tx1"/>
                </a:solidFill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</a:rPr>
              <a:t>數</a:t>
            </a:r>
            <a:r>
              <a:rPr lang="en-US" altLang="zh-TW" b="1" dirty="0" smtClean="0">
                <a:solidFill>
                  <a:schemeClr val="tx1"/>
                </a:solidFill>
              </a:rPr>
              <a:t>A</a:t>
            </a:r>
            <a:r>
              <a:rPr lang="zh-TW" altLang="en-US" b="1" dirty="0" smtClean="0">
                <a:solidFill>
                  <a:schemeClr val="tx1"/>
                </a:solidFill>
              </a:rPr>
              <a:t>與數</a:t>
            </a:r>
            <a:r>
              <a:rPr lang="en-US" altLang="zh-TW" b="1" dirty="0" smtClean="0">
                <a:solidFill>
                  <a:schemeClr val="tx1"/>
                </a:solidFill>
              </a:rPr>
              <a:t>B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>
              <a:solidFill>
                <a:srgbClr val="212529"/>
              </a:solidFill>
              <a:latin typeface="+mj-ea"/>
              <a:ea typeface="+mj-ea"/>
            </a:endParaRPr>
          </a:p>
          <a:p>
            <a:endParaRPr lang="zh-TW" altLang="en-US" dirty="0" smtClean="0">
              <a:solidFill>
                <a:srgbClr val="212529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804" r="527" b="7134"/>
          <a:stretch>
            <a:fillRect/>
          </a:stretch>
        </p:blipFill>
        <p:spPr bwMode="auto">
          <a:xfrm>
            <a:off x="827584" y="1700808"/>
            <a:ext cx="7560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版面配置區 15"/>
          <p:cNvSpPr>
            <a:spLocks noGrp="1"/>
          </p:cNvSpPr>
          <p:nvPr>
            <p:ph type="body" idx="1"/>
          </p:nvPr>
        </p:nvSpPr>
        <p:spPr>
          <a:xfrm>
            <a:off x="243780" y="1687914"/>
            <a:ext cx="4040188" cy="732974"/>
          </a:xfrm>
        </p:spPr>
        <p:txBody>
          <a:bodyPr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+mj-ea"/>
                <a:ea typeface="+mj-ea"/>
              </a:rPr>
              <a:t>111</a:t>
            </a:r>
            <a:r>
              <a:rPr lang="zh-TW" altLang="en-US" sz="2400" dirty="0">
                <a:solidFill>
                  <a:schemeClr val="bg1"/>
                </a:solidFill>
                <a:latin typeface="+mj-ea"/>
                <a:ea typeface="+mj-ea"/>
              </a:rPr>
              <a:t>學年度大學申請入學參採高中學習歷程</a:t>
            </a:r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資查詢</a:t>
            </a:r>
            <a:r>
              <a:rPr lang="zh-TW" altLang="en-US" sz="2400" dirty="0">
                <a:solidFill>
                  <a:schemeClr val="bg1"/>
                </a:solidFill>
                <a:latin typeface="+mj-ea"/>
                <a:ea typeface="+mj-ea"/>
              </a:rPr>
              <a:t>系統</a:t>
            </a:r>
            <a:r>
              <a:rPr lang="zh-TW" altLang="en-US" sz="2000" dirty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endParaRPr lang="zh-TW" altLang="en-US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+mj-ea"/>
                <a:ea typeface="+mj-ea"/>
              </a:rPr>
              <a:t>參採數</a:t>
            </a:r>
            <a:r>
              <a:rPr lang="en-US" altLang="zh-TW" dirty="0" smtClean="0">
                <a:latin typeface="+mj-ea"/>
                <a:ea typeface="+mj-ea"/>
              </a:rPr>
              <a:t>A</a:t>
            </a:r>
            <a:r>
              <a:rPr lang="zh-TW" altLang="en-US" dirty="0" smtClean="0">
                <a:latin typeface="+mj-ea"/>
                <a:ea typeface="+mj-ea"/>
              </a:rPr>
              <a:t>數</a:t>
            </a:r>
            <a:r>
              <a:rPr lang="en-US" altLang="zh-TW" dirty="0" smtClean="0">
                <a:latin typeface="+mj-ea"/>
                <a:ea typeface="+mj-ea"/>
              </a:rPr>
              <a:t>B</a:t>
            </a:r>
            <a:r>
              <a:rPr lang="zh-TW" altLang="en-US" dirty="0" smtClean="0">
                <a:latin typeface="+mj-ea"/>
                <a:ea typeface="+mj-ea"/>
              </a:rPr>
              <a:t>查詢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026" name="Picture 2" descr="C:\Users\user\Dropbox\教材\自主學習\111學習歷程平台參採資料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813770"/>
            <a:ext cx="3096343" cy="3096343"/>
          </a:xfrm>
          <a:prstGeom prst="rect">
            <a:avLst/>
          </a:prstGeom>
          <a:noFill/>
        </p:spPr>
      </p:pic>
      <p:sp>
        <p:nvSpPr>
          <p:cNvPr id="14" name="內容版面配置區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zh-TW" dirty="0" smtClean="0">
              <a:solidFill>
                <a:srgbClr val="212529"/>
              </a:solidFill>
              <a:latin typeface="+mj-ea"/>
              <a:ea typeface="+mj-ea"/>
            </a:endParaRPr>
          </a:p>
          <a:p>
            <a:endParaRPr lang="zh-TW" altLang="en-US" dirty="0" smtClean="0">
              <a:solidFill>
                <a:srgbClr val="212529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選課與</a:t>
            </a:r>
            <a:r>
              <a:rPr lang="zh-TW" altLang="en-US" b="1" dirty="0" smtClean="0">
                <a:solidFill>
                  <a:schemeClr val="tx1"/>
                </a:solidFill>
              </a:rPr>
              <a:t>升學</a:t>
            </a:r>
            <a:r>
              <a:rPr lang="en-US" altLang="zh-TW" b="1" dirty="0" smtClean="0">
                <a:solidFill>
                  <a:schemeClr val="tx1"/>
                </a:solidFill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</a:rPr>
              <a:t>大學招生委員會聯合會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8330" t="22290" r="5301" b="6381"/>
          <a:stretch>
            <a:fillRect/>
          </a:stretch>
        </p:blipFill>
        <p:spPr bwMode="auto">
          <a:xfrm>
            <a:off x="4932040" y="2708920"/>
            <a:ext cx="374666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選組與升學</a:t>
            </a:r>
            <a:r>
              <a:rPr lang="en-US" altLang="zh-TW" b="1" dirty="0" smtClean="0">
                <a:solidFill>
                  <a:schemeClr val="tx1"/>
                </a:solidFill>
              </a:rPr>
              <a:t>~APCS</a:t>
            </a:r>
            <a:r>
              <a:rPr lang="zh-TW" altLang="en-US" b="1" dirty="0" smtClean="0">
                <a:solidFill>
                  <a:schemeClr val="tx1"/>
                </a:solidFill>
              </a:rPr>
              <a:t>大學程式先修檢測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800600" y="1628800"/>
            <a:ext cx="4038600" cy="4424528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提供大學資訊相關科系，評估資訊能力的客觀標準。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提供線上學習資源。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大學科系可自訂檢定標準。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任何人皆可報名參加，開放個人線上報名。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參加檢測次數不限。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026" name="Picture 2" descr="C:\Users\user\Downloads\190415112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生涯發展</a:t>
            </a:r>
            <a:endParaRPr lang="zh-TW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429000" y="220688"/>
            <a:ext cx="2154238" cy="17637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altLang="zh-TW" b="1">
              <a:solidFill>
                <a:srgbClr val="FF0066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000" b="1" u="sng">
                <a:solidFill>
                  <a:srgbClr val="FF3300"/>
                </a:solidFill>
                <a:latin typeface="+mj-ea"/>
                <a:ea typeface="+mj-ea"/>
                <a:hlinkClick r:id="rId2" action="ppaction://hlinksldjump"/>
              </a:rPr>
              <a:t>自己</a:t>
            </a:r>
            <a:endParaRPr kumimoji="0" lang="zh-TW" altLang="en-US" sz="2000" b="1">
              <a:solidFill>
                <a:srgbClr val="FF3300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400" b="1">
                <a:solidFill>
                  <a:srgbClr val="FFFF66"/>
                </a:solidFill>
                <a:latin typeface="+mj-ea"/>
                <a:ea typeface="+mj-ea"/>
              </a:rPr>
              <a:t>自我認識</a:t>
            </a:r>
          </a:p>
          <a:p>
            <a:pPr algn="ctr"/>
            <a:endParaRPr kumimoji="0" lang="en-US" altLang="zh-TW" sz="2000" b="1">
              <a:solidFill>
                <a:srgbClr val="FF0066"/>
              </a:solidFill>
              <a:latin typeface="+mj-ea"/>
              <a:ea typeface="+mj-ea"/>
              <a:cs typeface="華康儷粗圓(P)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00113" y="4227538"/>
            <a:ext cx="2374900" cy="1611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 b="1" dirty="0">
                <a:solidFill>
                  <a:schemeClr val="bg1"/>
                </a:solidFill>
                <a:latin typeface="+mj-ea"/>
                <a:ea typeface="+mj-ea"/>
                <a:hlinkClick r:id="" action="ppaction://noaction"/>
              </a:rPr>
              <a:t>環境</a:t>
            </a:r>
            <a:endParaRPr kumimoji="0" lang="zh-TW" altLang="en-US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400" b="1" dirty="0">
                <a:solidFill>
                  <a:srgbClr val="FFFF66"/>
                </a:solidFill>
                <a:latin typeface="+mj-ea"/>
                <a:ea typeface="+mj-ea"/>
              </a:rPr>
              <a:t>社會與</a:t>
            </a:r>
          </a:p>
          <a:p>
            <a:pPr algn="ctr"/>
            <a:r>
              <a:rPr kumimoji="0" lang="zh-TW" altLang="en-US" sz="2400" b="1" dirty="0">
                <a:solidFill>
                  <a:srgbClr val="FFFF66"/>
                </a:solidFill>
                <a:latin typeface="+mj-ea"/>
                <a:ea typeface="+mj-ea"/>
              </a:rPr>
              <a:t>環境因素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41975" y="3981476"/>
            <a:ext cx="2597150" cy="191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 b="1" u="sng">
                <a:solidFill>
                  <a:srgbClr val="000000"/>
                </a:solidFill>
                <a:latin typeface="+mj-ea"/>
                <a:ea typeface="+mj-ea"/>
                <a:hlinkClick r:id="" action="ppaction://noaction"/>
              </a:rPr>
              <a:t>目標</a:t>
            </a:r>
            <a:endParaRPr kumimoji="0" lang="zh-TW" altLang="en-US" sz="2000" b="1" u="sng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400" b="1">
                <a:solidFill>
                  <a:srgbClr val="FFFF66"/>
                </a:solidFill>
                <a:latin typeface="+mj-ea"/>
                <a:ea typeface="+mj-ea"/>
              </a:rPr>
              <a:t>升學、校系</a:t>
            </a:r>
          </a:p>
          <a:p>
            <a:pPr algn="ctr"/>
            <a:r>
              <a:rPr kumimoji="0" lang="zh-TW" altLang="en-US" sz="2400" b="1">
                <a:solidFill>
                  <a:srgbClr val="FFFF66"/>
                </a:solidFill>
                <a:latin typeface="+mj-ea"/>
                <a:ea typeface="+mj-ea"/>
              </a:rPr>
              <a:t>、教育、職業資料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786188" y="3214713"/>
            <a:ext cx="1336675" cy="137953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生涯</a:t>
            </a:r>
            <a:endParaRPr kumimoji="0" lang="en-US" altLang="zh-TW" sz="28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目標</a:t>
            </a:r>
            <a:endParaRPr kumimoji="0" lang="zh-TW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152650" y="2219351"/>
            <a:ext cx="1187450" cy="183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641975" y="2141563"/>
            <a:ext cx="1112838" cy="160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489325" y="5822976"/>
            <a:ext cx="185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20988" y="3062313"/>
            <a:ext cx="815975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270500" y="2832126"/>
            <a:ext cx="81597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4454525" y="4980013"/>
            <a:ext cx="0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33825" y="2141563"/>
            <a:ext cx="1335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能力</a:t>
            </a:r>
            <a:r>
              <a:rPr kumimoji="0" lang="en-US" altLang="zh-TW" sz="2000">
                <a:latin typeface="+mj-ea"/>
                <a:ea typeface="+mj-ea"/>
              </a:rPr>
              <a:t>/</a:t>
            </a:r>
            <a:r>
              <a:rPr kumimoji="0" lang="zh-TW" altLang="en-US" sz="2000">
                <a:latin typeface="+mj-ea"/>
                <a:ea typeface="+mj-ea"/>
              </a:rPr>
              <a:t>性向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42988" y="5884888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限制或助長因素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862638" y="5975376"/>
            <a:ext cx="252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本校各類組開課資料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691866">
            <a:off x="3227229" y="617563"/>
            <a:ext cx="49244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興趣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 rot="19586169">
            <a:off x="5217954" y="339751"/>
            <a:ext cx="49244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>
                <a:latin typeface="+mj-ea"/>
                <a:ea typeface="+mj-ea"/>
              </a:rPr>
              <a:t>志向</a:t>
            </a:r>
            <a:r>
              <a:rPr kumimoji="0" lang="en-US" altLang="zh-TW" sz="2000" dirty="0">
                <a:latin typeface="+mj-ea"/>
                <a:ea typeface="+mj-ea"/>
              </a:rPr>
              <a:t>/</a:t>
            </a:r>
            <a:r>
              <a:rPr kumimoji="0" lang="zh-TW" altLang="en-US" sz="2000" dirty="0">
                <a:latin typeface="+mj-ea"/>
                <a:ea typeface="+mj-ea"/>
              </a:rPr>
              <a:t>價值觀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08182" y="4980013"/>
            <a:ext cx="49244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做決定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 rot="19548919">
            <a:off x="4984750" y="2717826"/>
            <a:ext cx="96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做決定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1648865">
            <a:off x="2965450" y="2905151"/>
            <a:ext cx="96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做決定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 rot="2361459">
            <a:off x="753904" y="3724301"/>
            <a:ext cx="49244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老師家長的影響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 rot="19287170">
            <a:off x="2774950" y="3741763"/>
            <a:ext cx="3683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社會發展的趨勢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 rot="19423065">
            <a:off x="7584272" y="3459188"/>
            <a:ext cx="95410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kumimoji="0" lang="en-US" altLang="zh-TW" sz="200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kumimoji="0" lang="zh-TW" altLang="en-US" sz="2000">
              <a:latin typeface="+mj-ea"/>
              <a:ea typeface="+mj-ea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 rot="2173156">
            <a:off x="5476816" y="3714776"/>
            <a:ext cx="800219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大學學群校系與職業工作分析資料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9423065">
            <a:off x="7772241" y="3549676"/>
            <a:ext cx="49244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+mj-ea"/>
                <a:ea typeface="+mj-ea"/>
              </a:rPr>
              <a:t>座談、參觀訪問</a:t>
            </a:r>
            <a:endParaRPr kumimoji="0" lang="zh-TW" altLang="en-US" sz="2000">
              <a:latin typeface="+mj-ea"/>
              <a:ea typeface="+mj-ea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448272" y="116632"/>
            <a:ext cx="4067944" cy="3789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心理測驗</a:t>
            </a:r>
            <a:endParaRPr lang="zh-TW" altLang="en-US" dirty="0"/>
          </a:p>
        </p:txBody>
      </p:sp>
      <p:graphicFrame>
        <p:nvGraphicFramePr>
          <p:cNvPr id="36" name="資料庫圖表 35"/>
          <p:cNvGraphicFramePr/>
          <p:nvPr/>
        </p:nvGraphicFramePr>
        <p:xfrm>
          <a:off x="1115616" y="1397000"/>
          <a:ext cx="672040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性向測驗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</p:nvPr>
        </p:nvGraphicFramePr>
        <p:xfrm>
          <a:off x="373632" y="1700808"/>
          <a:ext cx="8374832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854"/>
                <a:gridCol w="1046854"/>
                <a:gridCol w="1046854"/>
                <a:gridCol w="1046854"/>
                <a:gridCol w="1046854"/>
                <a:gridCol w="1046854"/>
                <a:gridCol w="1046854"/>
                <a:gridCol w="1046854"/>
              </a:tblGrid>
              <a:tr h="128217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語文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推理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中文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詞語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英文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詞語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數字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推理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圖形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推理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機械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推理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空間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關係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知覺</a:t>
                      </a: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速度</a:t>
                      </a:r>
                      <a:r>
                        <a:rPr lang="zh-TW" altLang="en-US" sz="2400" kern="1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確度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498191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altLang="zh-TW" sz="2400" b="1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文科性向</a:t>
                      </a:r>
                      <a:endParaRPr lang="en-US" altLang="zh-TW" sz="2400" b="1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altLang="zh-TW" sz="2400" b="1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理科性向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457522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社會組高相關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自然組高相關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2226608">
                <a:tc>
                  <a:txBody>
                    <a:bodyPr/>
                    <a:lstStyle/>
                    <a:p>
                      <a:pPr algn="l"/>
                      <a:endParaRPr lang="en-US" altLang="zh-TW" sz="20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語文應用能力</a:t>
                      </a:r>
                    </a:p>
                    <a:p>
                      <a:pPr algn="l"/>
                      <a:endParaRPr lang="zh-TW" altLang="en-US" sz="20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20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中文成語，片語連接</a:t>
                      </a:r>
                    </a:p>
                    <a:p>
                      <a:pPr algn="l"/>
                      <a:endParaRPr lang="zh-TW" altLang="en-US" sz="20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20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英語詞彙、文法</a:t>
                      </a:r>
                    </a:p>
                    <a:p>
                      <a:pPr algn="l"/>
                      <a:endParaRPr lang="zh-TW" altLang="en-US" sz="20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20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算數、代數、幾何</a:t>
                      </a:r>
                    </a:p>
                    <a:p>
                      <a:pPr algn="l"/>
                      <a:endParaRPr lang="zh-TW" altLang="en-US" sz="20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20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抽象圖形、符號推理</a:t>
                      </a:r>
                    </a:p>
                    <a:p>
                      <a:pPr algn="l"/>
                      <a:endParaRPr lang="zh-TW" altLang="en-US" sz="20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機械原理、工具、力學</a:t>
                      </a:r>
                    </a:p>
                    <a:p>
                      <a:pPr algn="l"/>
                      <a:endParaRPr lang="zh-TW" altLang="en-US" sz="20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2000" b="1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2000" b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空間視覺、 定位 、圖像旋轉</a:t>
                      </a:r>
                    </a:p>
                    <a:p>
                      <a:pPr algn="l"/>
                      <a:endParaRPr lang="zh-TW" altLang="en-US" sz="20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20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視知覺能力、短暫記憶力</a:t>
                      </a:r>
                    </a:p>
                    <a:p>
                      <a:pPr algn="l"/>
                      <a:endParaRPr lang="zh-TW" altLang="en-US" sz="20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各科系強調的能力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5"/>
          <p:cNvGraphicFramePr>
            <a:graphicFrameLocks/>
          </p:cNvGraphicFramePr>
          <p:nvPr/>
        </p:nvGraphicFramePr>
        <p:xfrm>
          <a:off x="395536" y="1628801"/>
          <a:ext cx="8374833" cy="413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537"/>
                <a:gridCol w="930537"/>
                <a:gridCol w="930537"/>
                <a:gridCol w="930537"/>
                <a:gridCol w="930537"/>
                <a:gridCol w="930537"/>
                <a:gridCol w="930537"/>
                <a:gridCol w="930537"/>
                <a:gridCol w="930537"/>
              </a:tblGrid>
              <a:tr h="93206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語文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推理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中文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詞語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英文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詞語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數字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推理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圖形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推理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機械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推理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空間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關係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知覺</a:t>
                      </a: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速度</a:t>
                      </a:r>
                      <a:r>
                        <a:rPr lang="zh-TW" altLang="en-US" sz="2400" kern="1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確度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50906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人文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○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48037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商管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59877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理工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+mn-cs"/>
                        </a:rPr>
                        <a:t>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1618605">
                <a:tc>
                  <a:txBody>
                    <a:bodyPr/>
                    <a:lstStyle/>
                    <a:p>
                      <a:pPr algn="l"/>
                      <a:endParaRPr lang="zh-TW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1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語文應用能力</a:t>
                      </a:r>
                    </a:p>
                    <a:p>
                      <a:pPr algn="l"/>
                      <a:endParaRPr lang="zh-TW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1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中文成語，片語連接</a:t>
                      </a:r>
                    </a:p>
                    <a:p>
                      <a:pPr algn="l"/>
                      <a:endParaRPr lang="zh-TW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1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英語詞彙、文法</a:t>
                      </a:r>
                    </a:p>
                    <a:p>
                      <a:pPr algn="l"/>
                      <a:endParaRPr lang="zh-TW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1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算數、代數、幾何</a:t>
                      </a:r>
                    </a:p>
                    <a:p>
                      <a:pPr algn="l"/>
                      <a:endParaRPr lang="zh-TW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1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抽象圖形、符號推理</a:t>
                      </a:r>
                    </a:p>
                    <a:p>
                      <a:pPr algn="l"/>
                      <a:endParaRPr lang="zh-TW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機械原理、工具、力學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1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空間視覺、 定位 、圖像旋轉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1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視知覺能力、短暫記憶力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興趣測驗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35696" y="160963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大學入學考試中心興趣測驗線上版</a:t>
            </a:r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3" descr="180319093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088" r="-40088"/>
          <a:stretch>
            <a:fillRect/>
          </a:stretch>
        </p:blipFill>
        <p:spPr>
          <a:xfrm>
            <a:off x="1691680" y="2564904"/>
            <a:ext cx="5968091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說明會綱要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683567" y="2060847"/>
          <a:ext cx="8122295" cy="403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興趣測驗</a:t>
            </a:r>
            <a:endParaRPr lang="zh-TW" altLang="en-US" dirty="0"/>
          </a:p>
        </p:txBody>
      </p:sp>
      <p:grpSp>
        <p:nvGrpSpPr>
          <p:cNvPr id="3" name="群組 1"/>
          <p:cNvGrpSpPr>
            <a:grpSpLocks/>
          </p:cNvGrpSpPr>
          <p:nvPr/>
        </p:nvGrpSpPr>
        <p:grpSpPr bwMode="auto">
          <a:xfrm>
            <a:off x="1447800" y="1485900"/>
            <a:ext cx="6019800" cy="4729163"/>
            <a:chOff x="1447800" y="1485900"/>
            <a:chExt cx="6019800" cy="4728865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6324600" y="4000500"/>
              <a:ext cx="1143000" cy="461665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實用</a:t>
              </a:r>
              <a:r>
                <a:rPr lang="en-US" altLang="zh-TW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257800" y="5691188"/>
              <a:ext cx="1143000" cy="461665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研究 </a:t>
              </a:r>
              <a:r>
                <a:rPr lang="en-US" altLang="zh-TW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362200" y="5753100"/>
              <a:ext cx="1295400" cy="461665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A</a:t>
              </a:r>
              <a:r>
                <a:rPr lang="zh-TW" altLang="en-US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藝術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447800" y="4076700"/>
              <a:ext cx="1143000" cy="461665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S</a:t>
              </a:r>
              <a:r>
                <a:rPr lang="zh-TW" altLang="en-US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社會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514600" y="2324100"/>
              <a:ext cx="1143000" cy="461665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E</a:t>
              </a:r>
              <a:r>
                <a:rPr lang="zh-TW" altLang="en-US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企業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257800" y="2324100"/>
              <a:ext cx="1143000" cy="461665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事務</a:t>
              </a:r>
              <a:r>
                <a:rPr lang="en-US" altLang="zh-TW" sz="2400" b="1">
                  <a:solidFill>
                    <a:schemeClr val="bg1"/>
                  </a:solidFill>
                  <a:latin typeface="Times New Roman" pitchFamily="18" charset="0"/>
                  <a:ea typeface="細明體" pitchFamily="49" charset="-12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auto">
            <a:xfrm>
              <a:off x="2590800" y="2781300"/>
              <a:ext cx="3657600" cy="3124200"/>
            </a:xfrm>
            <a:prstGeom prst="hexagon">
              <a:avLst>
                <a:gd name="adj" fmla="val 29268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 b="1">
                <a:solidFill>
                  <a:schemeClr val="bg1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3505200" y="2781300"/>
              <a:ext cx="0" cy="304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3505200" y="2781300"/>
              <a:ext cx="2743200" cy="1600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2590800" y="2781300"/>
              <a:ext cx="2743200" cy="1600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5334000" y="2781300"/>
              <a:ext cx="0" cy="312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H="1" flipV="1">
              <a:off x="2590800" y="4381500"/>
              <a:ext cx="27432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V="1">
              <a:off x="3505200" y="4381500"/>
              <a:ext cx="27432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H="1">
              <a:off x="5334000" y="4381500"/>
              <a:ext cx="914400" cy="152400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flipH="1">
              <a:off x="3505200" y="5905500"/>
              <a:ext cx="1828800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H="1" flipV="1">
              <a:off x="2590800" y="4381500"/>
              <a:ext cx="914400" cy="152400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flipV="1">
              <a:off x="2590800" y="2781300"/>
              <a:ext cx="914400" cy="160020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3505200" y="2781300"/>
              <a:ext cx="1828800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5334000" y="2781300"/>
              <a:ext cx="914400" cy="160020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2590800" y="4381500"/>
              <a:ext cx="3657600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 flipH="1" flipV="1">
              <a:off x="3505200" y="2781300"/>
              <a:ext cx="1828800" cy="312420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 flipV="1">
              <a:off x="3505200" y="2781300"/>
              <a:ext cx="1828800" cy="312420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TW" altLang="en-US"/>
            </a:p>
          </p:txBody>
        </p:sp>
        <p:pic>
          <p:nvPicPr>
            <p:cNvPr id="28" name="Picture 42" descr="r.wmf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3200" y="32385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3" descr="i.wmf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49911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4" descr="a.wmf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4914900"/>
              <a:ext cx="6762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5" descr="s.wmf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3314700"/>
              <a:ext cx="6096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6" descr="e.wmf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19400" y="14859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7" descr="c.wmf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86400" y="15621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興趣測驗</a:t>
            </a:r>
            <a:endParaRPr lang="zh-TW" altLang="en-US" dirty="0"/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83568" y="1772816"/>
          <a:ext cx="7992888" cy="42441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6444"/>
                <a:gridCol w="3996444"/>
              </a:tblGrid>
              <a:tr h="5891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實用型（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Realistic)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89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技術者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科技人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有操作機械的能力，傾向自己獨立完成工作，</a:t>
                      </a:r>
                      <a:br>
                        <a:rPr lang="zh-TW" altLang="en-US" sz="2800" b="0" dirty="0" smtClean="0">
                          <a:latin typeface="+mj-ea"/>
                          <a:ea typeface="+mj-ea"/>
                        </a:rPr>
                      </a:b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避免做些常常與人溝通的事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891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愛動手操弄，喜歡做和機械、工具、電器、戶外有關的工作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期望從事機械、電子、土木建築、工程技術等工作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興趣測驗</a:t>
            </a:r>
            <a:endParaRPr lang="zh-TW" altLang="en-US" dirty="0"/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83568" y="1772816"/>
          <a:ext cx="7992888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5891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研究型（</a:t>
                      </a: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Investigative )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89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思考者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科學人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r>
                        <a:rPr lang="zh-TW" altLang="zh-TW" sz="2800" b="0" dirty="0" smtClean="0">
                          <a:latin typeface="+mj-ea"/>
                          <a:ea typeface="+mj-ea"/>
                        </a:rPr>
                        <a:t>有分析推理的能力，傾向自己思考解決問題，勝過在商場或政界發展</a:t>
                      </a:r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891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dirty="0" smtClean="0">
                          <a:latin typeface="+mj-ea"/>
                          <a:ea typeface="+mj-ea"/>
                        </a:rPr>
                        <a:t>喜歡觀察、分析、探究和研發的工作</a:t>
                      </a:r>
                      <a:endParaRPr lang="zh-TW" altLang="en-US" sz="2800" b="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dirty="0" smtClean="0">
                          <a:latin typeface="+mj-ea"/>
                          <a:ea typeface="+mj-ea"/>
                        </a:rPr>
                        <a:t>期望從事物理、生物、化學、醫藥、數學、地科等相關工作</a:t>
                      </a:r>
                      <a:endParaRPr lang="zh-TW" altLang="en-US" sz="2800" b="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興趣測驗</a:t>
            </a:r>
            <a:endParaRPr lang="zh-TW" altLang="en-US" dirty="0"/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83568" y="1772816"/>
          <a:ext cx="7992888" cy="38884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6444"/>
                <a:gridCol w="3996444"/>
              </a:tblGrid>
              <a:tr h="5891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藝術型（</a:t>
                      </a:r>
                      <a:r>
                        <a:rPr lang="en-US" altLang="zh-TW" sz="2800" b="1" dirty="0" smtClean="0">
                          <a:latin typeface="+mj-ea"/>
                          <a:ea typeface="+mj-ea"/>
                        </a:rPr>
                        <a:t>Artistic)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89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創新者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lt"/>
                          <a:ea typeface="+mn-ea"/>
                        </a:rPr>
                        <a:t>藝術人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有藝術創作的能力，傾向運用想像力，勝過快速計算或物品歸類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891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喜歡藉文字、聲音、色彩或形式來表達美感創作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dirty="0" smtClean="0">
                          <a:latin typeface="+mj-ea"/>
                          <a:ea typeface="+mj-ea"/>
                        </a:rPr>
                        <a:t>期望從事音樂、寫作、戲劇、繪畫、設計、舞蹈等工作</a:t>
                      </a:r>
                      <a:endParaRPr lang="zh-TW" altLang="en-US" sz="2800" b="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興趣測驗</a:t>
            </a:r>
            <a:endParaRPr lang="zh-TW" altLang="en-US" dirty="0"/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83568" y="1772816"/>
          <a:ext cx="7992888" cy="42441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96444"/>
                <a:gridCol w="3996444"/>
              </a:tblGrid>
              <a:tr h="5891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社會型（</a:t>
                      </a:r>
                      <a:r>
                        <a:rPr lang="en-US" altLang="zh-TW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Social)</a:t>
                      </a:r>
                      <a:endParaRPr lang="en-US" altLang="zh-TW" sz="2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89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助人者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輔導員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樂於助人、善解人意並具洞察力，傾向與人接觸勝過操作機械儀器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891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喜歡協助他人增進知識與技能、健全身心健康與信念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dirty="0" smtClean="0">
                          <a:latin typeface="+mj-ea"/>
                          <a:ea typeface="+mj-ea"/>
                        </a:rPr>
                        <a:t>期望從事教師、諮商輔導、社會救助、健康照護等相關工作</a:t>
                      </a:r>
                      <a:endParaRPr lang="zh-TW" altLang="en-US" sz="2800" b="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興趣測驗</a:t>
            </a:r>
            <a:endParaRPr lang="zh-TW" altLang="en-US" dirty="0"/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83568" y="1772816"/>
          <a:ext cx="7992888" cy="38884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96444"/>
                <a:gridCol w="3996444"/>
              </a:tblGrid>
              <a:tr h="5891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企業型（</a:t>
                      </a:r>
                      <a:r>
                        <a:rPr lang="en-US" altLang="zh-TW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Enterprising)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89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說服者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領導人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有領導、說服他人的能力，傾向在法政與商界工作，勝過基礎科學研究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891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dirty="0" smtClean="0">
                          <a:latin typeface="+mj-ea"/>
                          <a:ea typeface="+mj-ea"/>
                        </a:rPr>
                        <a:t>喜歡影響他人，獲取相當的報酬</a:t>
                      </a:r>
                      <a:endParaRPr lang="zh-TW" altLang="en-US" sz="2800" b="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期望未來從事管理、銷售、司法、從政等工作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興趣測驗</a:t>
            </a:r>
            <a:endParaRPr lang="zh-TW" altLang="en-US" dirty="0"/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83568" y="1772816"/>
          <a:ext cx="7992888" cy="38884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6444"/>
                <a:gridCol w="3996444"/>
              </a:tblGrid>
              <a:tr h="5891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事務型（</a:t>
                      </a:r>
                      <a:r>
                        <a:rPr lang="en-US" altLang="zh-TW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Convensional</a:t>
                      </a:r>
                      <a:r>
                        <a:rPr lang="en-US" altLang="zh-TW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89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實踐者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商務人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有敏捷文書整理或計算能力，傾向在有清楚規範的環境下工作，勝過創作或研究工作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891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喜歡有調理的將文書、數字與物品歸類管理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6048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期望從事財務、金融、會計、物流管理等工作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興趣測驗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878057"/>
            <a:ext cx="8504238" cy="387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興趣測驗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892480" cy="33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1691680" y="3284984"/>
            <a:ext cx="792088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如何選組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了解科系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生涯發展</a:t>
            </a:r>
            <a:endParaRPr lang="zh-TW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429000" y="220688"/>
            <a:ext cx="2154238" cy="17637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altLang="zh-TW" b="1">
              <a:solidFill>
                <a:srgbClr val="FF0066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000" b="1" u="sng">
                <a:solidFill>
                  <a:srgbClr val="FF3300"/>
                </a:solidFill>
                <a:latin typeface="+mj-ea"/>
                <a:ea typeface="+mj-ea"/>
                <a:hlinkClick r:id="rId2" action="ppaction://hlinksldjump"/>
              </a:rPr>
              <a:t>自己</a:t>
            </a:r>
            <a:endParaRPr kumimoji="0" lang="zh-TW" altLang="en-US" sz="2000" b="1">
              <a:solidFill>
                <a:srgbClr val="FF3300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400" b="1">
                <a:solidFill>
                  <a:srgbClr val="FFFF66"/>
                </a:solidFill>
                <a:latin typeface="+mj-ea"/>
                <a:ea typeface="+mj-ea"/>
              </a:rPr>
              <a:t>自我認識</a:t>
            </a:r>
          </a:p>
          <a:p>
            <a:pPr algn="ctr"/>
            <a:endParaRPr kumimoji="0" lang="en-US" altLang="zh-TW" sz="2000" b="1">
              <a:solidFill>
                <a:srgbClr val="FF0066"/>
              </a:solidFill>
              <a:latin typeface="+mj-ea"/>
              <a:ea typeface="+mj-ea"/>
              <a:cs typeface="華康儷粗圓(P)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00113" y="4227538"/>
            <a:ext cx="2374900" cy="1611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 b="1" dirty="0">
                <a:solidFill>
                  <a:schemeClr val="bg1"/>
                </a:solidFill>
                <a:latin typeface="+mj-ea"/>
                <a:ea typeface="+mj-ea"/>
                <a:hlinkClick r:id="" action="ppaction://noaction"/>
              </a:rPr>
              <a:t>環境</a:t>
            </a:r>
            <a:endParaRPr kumimoji="0" lang="zh-TW" altLang="en-US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400" b="1" dirty="0">
                <a:solidFill>
                  <a:srgbClr val="FFFF66"/>
                </a:solidFill>
                <a:latin typeface="+mj-ea"/>
                <a:ea typeface="+mj-ea"/>
              </a:rPr>
              <a:t>社會與</a:t>
            </a:r>
          </a:p>
          <a:p>
            <a:pPr algn="ctr"/>
            <a:r>
              <a:rPr kumimoji="0" lang="zh-TW" altLang="en-US" sz="2400" b="1" dirty="0">
                <a:solidFill>
                  <a:srgbClr val="FFFF66"/>
                </a:solidFill>
                <a:latin typeface="+mj-ea"/>
                <a:ea typeface="+mj-ea"/>
              </a:rPr>
              <a:t>環境因素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41975" y="3981476"/>
            <a:ext cx="2597150" cy="191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 b="1" u="sng">
                <a:solidFill>
                  <a:srgbClr val="000000"/>
                </a:solidFill>
                <a:latin typeface="+mj-ea"/>
                <a:ea typeface="+mj-ea"/>
                <a:hlinkClick r:id="" action="ppaction://noaction"/>
              </a:rPr>
              <a:t>目標</a:t>
            </a:r>
            <a:endParaRPr kumimoji="0" lang="zh-TW" altLang="en-US" sz="2000" b="1" u="sng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400" b="1">
                <a:solidFill>
                  <a:srgbClr val="FFFF66"/>
                </a:solidFill>
                <a:latin typeface="+mj-ea"/>
                <a:ea typeface="+mj-ea"/>
              </a:rPr>
              <a:t>升學、校系</a:t>
            </a:r>
          </a:p>
          <a:p>
            <a:pPr algn="ctr"/>
            <a:r>
              <a:rPr kumimoji="0" lang="zh-TW" altLang="en-US" sz="2400" b="1">
                <a:solidFill>
                  <a:srgbClr val="FFFF66"/>
                </a:solidFill>
                <a:latin typeface="+mj-ea"/>
                <a:ea typeface="+mj-ea"/>
              </a:rPr>
              <a:t>、教育、職業資料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786188" y="3214713"/>
            <a:ext cx="1336675" cy="137953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生涯</a:t>
            </a:r>
            <a:endParaRPr kumimoji="0" lang="en-US" altLang="zh-TW" sz="28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目標</a:t>
            </a:r>
            <a:endParaRPr kumimoji="0" lang="zh-TW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152650" y="2219351"/>
            <a:ext cx="1187450" cy="183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641975" y="2141563"/>
            <a:ext cx="1112838" cy="160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489325" y="5822976"/>
            <a:ext cx="185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20988" y="3062313"/>
            <a:ext cx="815975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270500" y="2832126"/>
            <a:ext cx="81597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4454525" y="4980013"/>
            <a:ext cx="0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33825" y="2141563"/>
            <a:ext cx="1335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能力</a:t>
            </a:r>
            <a:r>
              <a:rPr kumimoji="0" lang="en-US" altLang="zh-TW" sz="2000">
                <a:latin typeface="+mj-ea"/>
                <a:ea typeface="+mj-ea"/>
              </a:rPr>
              <a:t>/</a:t>
            </a:r>
            <a:r>
              <a:rPr kumimoji="0" lang="zh-TW" altLang="en-US" sz="2000">
                <a:latin typeface="+mj-ea"/>
                <a:ea typeface="+mj-ea"/>
              </a:rPr>
              <a:t>性向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42988" y="5884888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限制或助長因素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862638" y="5975376"/>
            <a:ext cx="252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本校各類組開課資料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691866">
            <a:off x="3227229" y="617563"/>
            <a:ext cx="49244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興趣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 rot="19586169">
            <a:off x="5217954" y="339751"/>
            <a:ext cx="49244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>
                <a:latin typeface="+mj-ea"/>
                <a:ea typeface="+mj-ea"/>
              </a:rPr>
              <a:t>志向</a:t>
            </a:r>
            <a:r>
              <a:rPr kumimoji="0" lang="en-US" altLang="zh-TW" sz="2000" dirty="0">
                <a:latin typeface="+mj-ea"/>
                <a:ea typeface="+mj-ea"/>
              </a:rPr>
              <a:t>/</a:t>
            </a:r>
            <a:r>
              <a:rPr kumimoji="0" lang="zh-TW" altLang="en-US" sz="2000" dirty="0">
                <a:latin typeface="+mj-ea"/>
                <a:ea typeface="+mj-ea"/>
              </a:rPr>
              <a:t>價值觀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08182" y="4980013"/>
            <a:ext cx="49244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做決定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 rot="19548919">
            <a:off x="4984750" y="2717826"/>
            <a:ext cx="96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做決定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1648865">
            <a:off x="2965450" y="2905151"/>
            <a:ext cx="96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做決定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 rot="2361459">
            <a:off x="753904" y="3724301"/>
            <a:ext cx="49244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老師家長的影響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 rot="19287170">
            <a:off x="2774950" y="3741763"/>
            <a:ext cx="3683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社會發展的趨勢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 rot="19423065">
            <a:off x="7584272" y="3459188"/>
            <a:ext cx="95410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kumimoji="0" lang="en-US" altLang="zh-TW" sz="200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kumimoji="0" lang="zh-TW" altLang="en-US" sz="2000">
              <a:latin typeface="+mj-ea"/>
              <a:ea typeface="+mj-ea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 rot="2173156">
            <a:off x="5476816" y="3714776"/>
            <a:ext cx="800219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大學學群校系與職業工作分析資料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9423065">
            <a:off x="7772241" y="3549676"/>
            <a:ext cx="49244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+mj-ea"/>
                <a:ea typeface="+mj-ea"/>
              </a:rPr>
              <a:t>座談、參觀訪問</a:t>
            </a:r>
            <a:endParaRPr kumimoji="0" lang="zh-TW" altLang="en-US" sz="2000">
              <a:latin typeface="+mj-ea"/>
              <a:ea typeface="+mj-ea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932040" y="3068960"/>
            <a:ext cx="4067944" cy="3789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生涯發展</a:t>
            </a:r>
            <a:endParaRPr lang="zh-TW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429000" y="220688"/>
            <a:ext cx="2154238" cy="17637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altLang="zh-TW" b="1">
              <a:solidFill>
                <a:srgbClr val="FF0066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000" b="1" u="sng">
                <a:solidFill>
                  <a:srgbClr val="FF3300"/>
                </a:solidFill>
                <a:latin typeface="+mj-ea"/>
                <a:ea typeface="+mj-ea"/>
                <a:hlinkClick r:id="rId2" action="ppaction://hlinksldjump"/>
              </a:rPr>
              <a:t>自己</a:t>
            </a:r>
            <a:endParaRPr kumimoji="0" lang="zh-TW" altLang="en-US" sz="2000" b="1">
              <a:solidFill>
                <a:srgbClr val="FF3300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400" b="1">
                <a:solidFill>
                  <a:srgbClr val="FFFF66"/>
                </a:solidFill>
                <a:latin typeface="+mj-ea"/>
                <a:ea typeface="+mj-ea"/>
              </a:rPr>
              <a:t>自我認識</a:t>
            </a:r>
          </a:p>
          <a:p>
            <a:pPr algn="ctr"/>
            <a:endParaRPr kumimoji="0" lang="en-US" altLang="zh-TW" sz="2000" b="1">
              <a:solidFill>
                <a:srgbClr val="FF0066"/>
              </a:solidFill>
              <a:latin typeface="+mj-ea"/>
              <a:ea typeface="+mj-ea"/>
              <a:cs typeface="華康儷粗圓(P)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00113" y="4227538"/>
            <a:ext cx="2374900" cy="1611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 b="1" dirty="0">
                <a:solidFill>
                  <a:schemeClr val="bg1"/>
                </a:solidFill>
                <a:latin typeface="+mj-ea"/>
                <a:ea typeface="+mj-ea"/>
                <a:hlinkClick r:id="" action="ppaction://noaction"/>
              </a:rPr>
              <a:t>環境</a:t>
            </a:r>
            <a:endParaRPr kumimoji="0" lang="zh-TW" altLang="en-US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400" b="1" dirty="0">
                <a:solidFill>
                  <a:srgbClr val="FFFF66"/>
                </a:solidFill>
                <a:latin typeface="+mj-ea"/>
                <a:ea typeface="+mj-ea"/>
              </a:rPr>
              <a:t>社會與</a:t>
            </a:r>
          </a:p>
          <a:p>
            <a:pPr algn="ctr"/>
            <a:r>
              <a:rPr kumimoji="0" lang="zh-TW" altLang="en-US" sz="2400" b="1" dirty="0">
                <a:solidFill>
                  <a:srgbClr val="FFFF66"/>
                </a:solidFill>
                <a:latin typeface="+mj-ea"/>
                <a:ea typeface="+mj-ea"/>
              </a:rPr>
              <a:t>環境因素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41975" y="3981476"/>
            <a:ext cx="2597150" cy="191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 b="1" u="sng">
                <a:solidFill>
                  <a:srgbClr val="000000"/>
                </a:solidFill>
                <a:latin typeface="+mj-ea"/>
                <a:ea typeface="+mj-ea"/>
                <a:hlinkClick r:id="" action="ppaction://noaction"/>
              </a:rPr>
              <a:t>目標</a:t>
            </a:r>
            <a:endParaRPr kumimoji="0" lang="zh-TW" altLang="en-US" sz="2000" b="1" u="sng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400" b="1">
                <a:solidFill>
                  <a:srgbClr val="FFFF66"/>
                </a:solidFill>
                <a:latin typeface="+mj-ea"/>
                <a:ea typeface="+mj-ea"/>
              </a:rPr>
              <a:t>升學、校系</a:t>
            </a:r>
          </a:p>
          <a:p>
            <a:pPr algn="ctr"/>
            <a:r>
              <a:rPr kumimoji="0" lang="zh-TW" altLang="en-US" sz="2400" b="1">
                <a:solidFill>
                  <a:srgbClr val="FFFF66"/>
                </a:solidFill>
                <a:latin typeface="+mj-ea"/>
                <a:ea typeface="+mj-ea"/>
              </a:rPr>
              <a:t>、教育、職業資料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786188" y="3214713"/>
            <a:ext cx="1336675" cy="137953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生涯</a:t>
            </a:r>
            <a:endParaRPr kumimoji="0" lang="en-US" altLang="zh-TW" sz="28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0"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目標</a:t>
            </a:r>
            <a:endParaRPr kumimoji="0" lang="zh-TW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152650" y="2219351"/>
            <a:ext cx="1187450" cy="183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641975" y="2141563"/>
            <a:ext cx="1112838" cy="160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489325" y="5822976"/>
            <a:ext cx="185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20988" y="3062313"/>
            <a:ext cx="815975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270500" y="2832126"/>
            <a:ext cx="81597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4454525" y="4980013"/>
            <a:ext cx="0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+mj-ea"/>
              <a:ea typeface="+mj-ea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33825" y="2141563"/>
            <a:ext cx="1335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能力</a:t>
            </a:r>
            <a:r>
              <a:rPr kumimoji="0" lang="en-US" altLang="zh-TW" sz="2000">
                <a:latin typeface="+mj-ea"/>
                <a:ea typeface="+mj-ea"/>
              </a:rPr>
              <a:t>/</a:t>
            </a:r>
            <a:r>
              <a:rPr kumimoji="0" lang="zh-TW" altLang="en-US" sz="2000">
                <a:latin typeface="+mj-ea"/>
                <a:ea typeface="+mj-ea"/>
              </a:rPr>
              <a:t>性向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42988" y="5884888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限制或助長因素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862638" y="5975376"/>
            <a:ext cx="252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本校各類組開課資料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691866">
            <a:off x="3227229" y="617563"/>
            <a:ext cx="49244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興趣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 rot="19586169">
            <a:off x="5217954" y="339751"/>
            <a:ext cx="49244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>
                <a:latin typeface="+mj-ea"/>
                <a:ea typeface="+mj-ea"/>
              </a:rPr>
              <a:t>志向</a:t>
            </a:r>
            <a:r>
              <a:rPr kumimoji="0" lang="en-US" altLang="zh-TW" sz="2000" dirty="0">
                <a:latin typeface="+mj-ea"/>
                <a:ea typeface="+mj-ea"/>
              </a:rPr>
              <a:t>/</a:t>
            </a:r>
            <a:r>
              <a:rPr kumimoji="0" lang="zh-TW" altLang="en-US" sz="2000" dirty="0">
                <a:latin typeface="+mj-ea"/>
                <a:ea typeface="+mj-ea"/>
              </a:rPr>
              <a:t>價值觀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08182" y="4980013"/>
            <a:ext cx="49244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做決定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 rot="19548919">
            <a:off x="4984750" y="2717826"/>
            <a:ext cx="96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做決定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1648865">
            <a:off x="2965450" y="2905151"/>
            <a:ext cx="96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做決定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 rot="2361459">
            <a:off x="753904" y="3724301"/>
            <a:ext cx="49244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老師家長的影響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 rot="19287170">
            <a:off x="2774950" y="3741763"/>
            <a:ext cx="3683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社會發展的趨勢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 rot="19423065">
            <a:off x="7584272" y="3459188"/>
            <a:ext cx="95410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kumimoji="0" lang="en-US" altLang="zh-TW" sz="200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kumimoji="0" lang="zh-TW" altLang="en-US" sz="2000">
              <a:latin typeface="+mj-ea"/>
              <a:ea typeface="+mj-ea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 rot="2173156">
            <a:off x="5476816" y="3714776"/>
            <a:ext cx="800219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>
                <a:latin typeface="+mj-ea"/>
                <a:ea typeface="+mj-ea"/>
              </a:rPr>
              <a:t>大學學群校系與職業工作分析資料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9423065">
            <a:off x="7772241" y="3549676"/>
            <a:ext cx="49244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+mj-ea"/>
                <a:ea typeface="+mj-ea"/>
              </a:rPr>
              <a:t>座談、參觀訪問</a:t>
            </a:r>
            <a:endParaRPr kumimoji="0" lang="zh-TW" altLang="en-US" sz="2000">
              <a:latin typeface="+mj-ea"/>
              <a:ea typeface="+mj-ea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-36512" y="2880320"/>
            <a:ext cx="4067944" cy="3789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選組的迷思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+mj-ea"/>
                <a:ea typeface="+mj-ea"/>
              </a:rPr>
              <a:t>男生選自然組，女生選社會組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數學好的要選自然組，國文英文差的就選自然組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不太會背東西，就選自然組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最喜歡的科目是生物，一定要選自然組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好朋友念哪一組，就念哪一組。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</a:endParaRPr>
          </a:p>
          <a:p>
            <a:endParaRPr lang="en-US" altLang="zh-TW" sz="2400" dirty="0" smtClean="0">
              <a:latin typeface="+mj-ea"/>
            </a:endParaRPr>
          </a:p>
          <a:p>
            <a:endParaRPr lang="en-US" altLang="zh-TW" dirty="0" smtClean="0"/>
          </a:p>
          <a:p>
            <a:endParaRPr lang="en-US" altLang="zh-TW" sz="2400" dirty="0" smtClean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選組與升學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1844824"/>
            <a:ext cx="2088232" cy="715089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繁星推薦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63888" y="1853208"/>
            <a:ext cx="2088232" cy="715089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個人申請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228184" y="1844824"/>
            <a:ext cx="2088232" cy="715089"/>
          </a:xfrm>
          <a:prstGeom prst="round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分發入學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331640" y="3068960"/>
            <a:ext cx="6552728" cy="715089"/>
          </a:xfrm>
          <a:prstGeom prst="round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學測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2051720" y="2564904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300192" y="4293096"/>
            <a:ext cx="2088232" cy="715089"/>
          </a:xfrm>
          <a:prstGeom prst="round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分科測驗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11560" y="4221088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升學制度重點提醒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+mj-ea"/>
                <a:ea typeface="+mj-ea"/>
              </a:rPr>
              <a:t>檢定</a:t>
            </a:r>
            <a:r>
              <a:rPr lang="zh-TW" altLang="en-US" sz="2400" dirty="0" smtClean="0">
                <a:latin typeface="+mj-ea"/>
                <a:ea typeface="+mj-ea"/>
              </a:rPr>
              <a:t>、篩選與採計及比序，最多使用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en-US" altLang="zh-TW" sz="2400" dirty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 4</a:t>
            </a:r>
            <a:r>
              <a:rPr lang="zh-TW" altLang="en-US" sz="2400" dirty="0" smtClean="0">
                <a:latin typeface="+mj-ea"/>
                <a:ea typeface="+mj-ea"/>
              </a:rPr>
              <a:t>科分數。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+mj-ea"/>
                <a:ea typeface="+mj-ea"/>
              </a:rPr>
              <a:t>數</a:t>
            </a:r>
            <a:r>
              <a:rPr lang="en-US" altLang="zh-TW" sz="2400" dirty="0" smtClean="0">
                <a:latin typeface="+mj-ea"/>
                <a:ea typeface="+mj-ea"/>
              </a:rPr>
              <a:t>A</a:t>
            </a:r>
            <a:r>
              <a:rPr lang="zh-TW" altLang="en-US" sz="2400" dirty="0" smtClean="0">
                <a:latin typeface="+mj-ea"/>
                <a:ea typeface="+mj-ea"/>
              </a:rPr>
              <a:t>、數</a:t>
            </a:r>
            <a:r>
              <a:rPr lang="en-US" altLang="zh-TW" sz="2400" dirty="0" smtClean="0">
                <a:latin typeface="+mj-ea"/>
                <a:ea typeface="+mj-ea"/>
              </a:rPr>
              <a:t>B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+mj-ea"/>
                <a:ea typeface="+mj-ea"/>
              </a:rPr>
              <a:t>繁星與個人申請，將微幅延</a:t>
            </a:r>
            <a:r>
              <a:rPr lang="zh-TW" altLang="en-US" sz="2400" dirty="0" smtClean="0">
                <a:latin typeface="+mj-ea"/>
                <a:ea typeface="+mj-ea"/>
              </a:rPr>
              <a:t>後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4572000" y="2564904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7308304" y="2564904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7308304" y="3789040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選組與升學</a:t>
            </a:r>
            <a:r>
              <a:rPr lang="en-US" altLang="zh-TW" b="1" dirty="0" smtClean="0">
                <a:solidFill>
                  <a:schemeClr val="tx1"/>
                </a:solidFill>
                <a:latin typeface="+mj-ea"/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學群分類表</a:t>
            </a:r>
            <a:endParaRPr lang="zh-TW" altLang="en-US" b="1" dirty="0"/>
          </a:p>
        </p:txBody>
      </p:sp>
      <p:pic>
        <p:nvPicPr>
          <p:cNvPr id="5" name="內容版面配置區 4" descr="圖片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16363" cy="5070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2800" dirty="0" smtClean="0">
                <a:latin typeface="+mj-ea"/>
                <a:ea typeface="+mj-ea"/>
              </a:rPr>
              <a:t>109</a:t>
            </a:r>
            <a:r>
              <a:rPr lang="zh-TW" altLang="en-US" sz="2800" dirty="0" smtClean="0">
                <a:latin typeface="+mj-ea"/>
                <a:ea typeface="+mj-ea"/>
              </a:rPr>
              <a:t>繁星推薦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altLang="zh-TW" sz="2800" dirty="0" smtClean="0">
                <a:latin typeface="+mj-ea"/>
                <a:ea typeface="+mj-ea"/>
              </a:rPr>
              <a:t>109</a:t>
            </a:r>
            <a:r>
              <a:rPr lang="zh-TW" altLang="en-US" sz="2800" dirty="0" smtClean="0">
                <a:latin typeface="+mj-ea"/>
                <a:ea typeface="+mj-ea"/>
              </a:rPr>
              <a:t>個人申請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選組與升學</a:t>
            </a:r>
            <a:r>
              <a:rPr lang="en-US" altLang="zh-TW" b="1" dirty="0" smtClean="0">
                <a:solidFill>
                  <a:schemeClr val="tx1"/>
                </a:solidFill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</a:rPr>
              <a:t>大學甄選入學委員會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587727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使用「校系分則查詢」，了解各科系採計之科目</a:t>
            </a:r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G:\我的雲端硬碟\輔導室共用\108學年度\生涯輔導\高中\選課選組家長說明會\109繁星校系分則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312368" cy="3312368"/>
          </a:xfrm>
          <a:prstGeom prst="rect">
            <a:avLst/>
          </a:prstGeom>
          <a:noFill/>
        </p:spPr>
      </p:pic>
      <p:pic>
        <p:nvPicPr>
          <p:cNvPr id="2051" name="Picture 3" descr="G:\我的雲端硬碟\輔導室共用\108學年度\生涯輔導\高中\選課選組家長說明會\109個申校系分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2800" dirty="0" smtClean="0">
                <a:latin typeface="+mj-ea"/>
                <a:ea typeface="+mj-ea"/>
              </a:rPr>
              <a:t>109</a:t>
            </a:r>
            <a:r>
              <a:rPr lang="zh-TW" altLang="en-US" sz="2800" dirty="0" smtClean="0">
                <a:latin typeface="+mj-ea"/>
                <a:ea typeface="+mj-ea"/>
              </a:rPr>
              <a:t>繁星推薦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altLang="zh-TW" sz="2800" dirty="0" smtClean="0">
                <a:latin typeface="+mj-ea"/>
                <a:ea typeface="+mj-ea"/>
              </a:rPr>
              <a:t>109</a:t>
            </a:r>
            <a:r>
              <a:rPr lang="zh-TW" altLang="en-US" sz="2800" dirty="0" smtClean="0">
                <a:latin typeface="+mj-ea"/>
                <a:ea typeface="+mj-ea"/>
              </a:rPr>
              <a:t>個人申請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選組與升學</a:t>
            </a:r>
            <a:r>
              <a:rPr lang="en-US" altLang="zh-TW" b="1" dirty="0" smtClean="0">
                <a:solidFill>
                  <a:schemeClr val="tx1"/>
                </a:solidFill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</a:rPr>
              <a:t>大學甄選入學委員會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587727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使用「校系分則查詢」，了解各科系採計之科目</a:t>
            </a:r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3319" t="27132" r="30794" b="12661"/>
          <a:stretch>
            <a:fillRect/>
          </a:stretch>
        </p:blipFill>
        <p:spPr bwMode="auto">
          <a:xfrm>
            <a:off x="395536" y="2708920"/>
            <a:ext cx="390443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1" t="21946" r="70754" b="13086"/>
          <a:stretch>
            <a:fillRect/>
          </a:stretch>
        </p:blipFill>
        <p:spPr bwMode="auto">
          <a:xfrm>
            <a:off x="4932040" y="2996952"/>
            <a:ext cx="1835696" cy="230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9522" t="23624" r="3702" b="12884"/>
          <a:stretch>
            <a:fillRect/>
          </a:stretch>
        </p:blipFill>
        <p:spPr bwMode="auto">
          <a:xfrm>
            <a:off x="6948264" y="3068960"/>
            <a:ext cx="1691680" cy="22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295" t="23823" r="17154" b="33680"/>
          <a:stretch>
            <a:fillRect/>
          </a:stretch>
        </p:blipFill>
        <p:spPr bwMode="auto">
          <a:xfrm>
            <a:off x="-180528" y="1628800"/>
            <a:ext cx="1244630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選組與升學</a:t>
            </a:r>
            <a:r>
              <a:rPr lang="en-US" altLang="zh-TW" b="1" dirty="0" smtClean="0">
                <a:solidFill>
                  <a:schemeClr val="tx1"/>
                </a:solidFill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</a:rPr>
              <a:t>繁星推薦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27784" y="1484784"/>
            <a:ext cx="1800200" cy="2952328"/>
          </a:xfrm>
          <a:prstGeom prst="rect">
            <a:avLst/>
          </a:prstGeom>
          <a:noFill/>
          <a:ln w="57150">
            <a:solidFill>
              <a:srgbClr val="C72A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572000" y="1484784"/>
            <a:ext cx="4320480" cy="1800200"/>
          </a:xfrm>
          <a:prstGeom prst="rect">
            <a:avLst/>
          </a:prstGeom>
          <a:noFill/>
          <a:ln w="57150">
            <a:solidFill>
              <a:srgbClr val="C72A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選組與升學</a:t>
            </a:r>
            <a:r>
              <a:rPr lang="en-US" altLang="zh-TW" b="1" dirty="0" smtClean="0">
                <a:solidFill>
                  <a:schemeClr val="tx1"/>
                </a:solidFill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</a:rPr>
              <a:t>個人申請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7516" r="1021" b="14563"/>
          <a:stretch>
            <a:fillRect/>
          </a:stretch>
        </p:blipFill>
        <p:spPr bwMode="auto">
          <a:xfrm>
            <a:off x="-2052736" y="1628800"/>
            <a:ext cx="1119850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23528" y="1844824"/>
            <a:ext cx="1728192" cy="2016224"/>
          </a:xfrm>
          <a:prstGeom prst="rect">
            <a:avLst/>
          </a:prstGeom>
          <a:noFill/>
          <a:ln w="57150">
            <a:solidFill>
              <a:srgbClr val="C72A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195736" y="1844824"/>
            <a:ext cx="1584176" cy="2088232"/>
          </a:xfrm>
          <a:prstGeom prst="rect">
            <a:avLst/>
          </a:prstGeom>
          <a:noFill/>
          <a:ln w="57150">
            <a:solidFill>
              <a:srgbClr val="C72A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732240" y="1772816"/>
            <a:ext cx="2411760" cy="2016224"/>
          </a:xfrm>
          <a:prstGeom prst="rect">
            <a:avLst/>
          </a:prstGeom>
          <a:noFill/>
          <a:ln w="57150">
            <a:solidFill>
              <a:srgbClr val="C72A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01194604">
  <a:themeElements>
    <a:clrScheme name="01194604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194604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94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946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946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946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946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946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946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946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946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946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946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946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8157</TotalTime>
  <Words>1215</Words>
  <Application>Microsoft Office PowerPoint</Application>
  <PresentationFormat>如螢幕大小 (4:3)</PresentationFormat>
  <Paragraphs>291</Paragraphs>
  <Slides>31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31</vt:i4>
      </vt:variant>
    </vt:vector>
  </HeadingPairs>
  <TitlesOfParts>
    <vt:vector size="34" baseType="lpstr">
      <vt:lpstr>01194604</vt:lpstr>
      <vt:lpstr>WritingDesignTemplate</vt:lpstr>
      <vt:lpstr>市鎮</vt:lpstr>
      <vt:lpstr>高一選課選組輔導家長說明會</vt:lpstr>
      <vt:lpstr>說明會綱要</vt:lpstr>
      <vt:lpstr>生涯發展</vt:lpstr>
      <vt:lpstr>選組與升學</vt:lpstr>
      <vt:lpstr>選組與升學~學群分類表</vt:lpstr>
      <vt:lpstr>選組與升學~大學甄選入學委員會</vt:lpstr>
      <vt:lpstr>選組與升學~大學甄選入學委員會</vt:lpstr>
      <vt:lpstr>選組與升學~繁星推薦</vt:lpstr>
      <vt:lpstr>選組與升學~個人申請</vt:lpstr>
      <vt:lpstr>選組與升學~科系採用科目統計資料</vt:lpstr>
      <vt:lpstr>選課與升學~數A與數B</vt:lpstr>
      <vt:lpstr>選課與升學~數A與數B</vt:lpstr>
      <vt:lpstr>選課與升學~大學招生委員會聯合會</vt:lpstr>
      <vt:lpstr>選組與升學~APCS大學程式先修檢測</vt:lpstr>
      <vt:lpstr>生涯發展</vt:lpstr>
      <vt:lpstr>如何選組~心理測驗</vt:lpstr>
      <vt:lpstr>如何選組~性向測驗</vt:lpstr>
      <vt:lpstr>如何選組~各科系強調的能力</vt:lpstr>
      <vt:lpstr>如何選組~興趣測驗</vt:lpstr>
      <vt:lpstr>如何選組~興趣測驗</vt:lpstr>
      <vt:lpstr>如何選組~興趣測驗</vt:lpstr>
      <vt:lpstr>如何選組~興趣測驗</vt:lpstr>
      <vt:lpstr>如何選組~興趣測驗</vt:lpstr>
      <vt:lpstr>如何選組~興趣測驗</vt:lpstr>
      <vt:lpstr>如何選組~興趣測驗</vt:lpstr>
      <vt:lpstr>如何選組~興趣測驗</vt:lpstr>
      <vt:lpstr>如何選組~興趣測驗</vt:lpstr>
      <vt:lpstr>如何選組~興趣測驗</vt:lpstr>
      <vt:lpstr>如何選組~了解科系</vt:lpstr>
      <vt:lpstr>生涯發展</vt:lpstr>
      <vt:lpstr>選組的迷思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LPP</dc:creator>
  <cp:lastModifiedBy>user</cp:lastModifiedBy>
  <cp:revision>282</cp:revision>
  <dcterms:created xsi:type="dcterms:W3CDTF">2012-04-18T13:44:05Z</dcterms:created>
  <dcterms:modified xsi:type="dcterms:W3CDTF">2020-06-04T00:13:02Z</dcterms:modified>
</cp:coreProperties>
</file>